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sldIdLst>
    <p:sldId id="262" r:id="rId5"/>
    <p:sldId id="337" r:id="rId6"/>
    <p:sldId id="266" r:id="rId7"/>
    <p:sldId id="347" r:id="rId8"/>
    <p:sldId id="338" r:id="rId9"/>
    <p:sldId id="309" r:id="rId10"/>
    <p:sldId id="351" r:id="rId11"/>
    <p:sldId id="311" r:id="rId12"/>
    <p:sldId id="345" r:id="rId13"/>
    <p:sldId id="346" r:id="rId14"/>
    <p:sldId id="341" r:id="rId15"/>
    <p:sldId id="342" r:id="rId16"/>
    <p:sldId id="318" r:id="rId17"/>
    <p:sldId id="320" r:id="rId18"/>
    <p:sldId id="321" r:id="rId19"/>
    <p:sldId id="343" r:id="rId20"/>
    <p:sldId id="324" r:id="rId21"/>
    <p:sldId id="325" r:id="rId22"/>
    <p:sldId id="326" r:id="rId23"/>
    <p:sldId id="334" r:id="rId24"/>
    <p:sldId id="306" r:id="rId25"/>
    <p:sldId id="335" r:id="rId26"/>
    <p:sldId id="328" r:id="rId27"/>
    <p:sldId id="329" r:id="rId28"/>
    <p:sldId id="330" r:id="rId29"/>
    <p:sldId id="331" r:id="rId30"/>
    <p:sldId id="283" r:id="rId31"/>
    <p:sldId id="348" r:id="rId32"/>
    <p:sldId id="289" r:id="rId33"/>
    <p:sldId id="295" r:id="rId34"/>
    <p:sldId id="292" r:id="rId35"/>
    <p:sldId id="293" r:id="rId36"/>
    <p:sldId id="286" r:id="rId37"/>
    <p:sldId id="349" r:id="rId38"/>
    <p:sldId id="350" r:id="rId39"/>
  </p:sldIdLst>
  <p:sldSz cx="9144000" cy="5143500" type="screen16x9"/>
  <p:notesSz cx="6858000" cy="8891588"/>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oco, Jorge" initials="TJ" lastIdx="1" clrIdx="0">
    <p:extLst/>
  </p:cmAuthor>
  <p:cmAuthor id="2" name="Candelaria, Kelly J" initials="CKJ" lastIdx="4" clrIdx="1">
    <p:extLst/>
  </p:cmAuthor>
  <p:cmAuthor id="3" name="Parker, Tamara" initials="PT" lastIdx="8" clrIdx="2">
    <p:extLst/>
  </p:cmAuthor>
  <p:cmAuthor id="4" name="Cardenas, Jose" initials="CJ"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9"/>
    <a:srgbClr val="38C6F4"/>
    <a:srgbClr val="0C9ED9"/>
    <a:srgbClr val="E1251B"/>
    <a:srgbClr val="FF9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2"/>
    <p:restoredTop sz="76180" autoAdjust="0"/>
  </p:normalViewPr>
  <p:slideViewPr>
    <p:cSldViewPr snapToGrid="0" snapToObjects="1">
      <p:cViewPr varScale="1">
        <p:scale>
          <a:sx n="81" d="100"/>
          <a:sy n="81" d="100"/>
        </p:scale>
        <p:origin x="96" y="7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73D5563F-8023-42B7-8065-E2075AC4D3FA}" type="datetimeFigureOut">
              <a:rPr lang="en-US" smtClean="0"/>
              <a:t>10/28/2021</a:t>
            </a:fld>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DD96F486-47CB-482B-8386-8F38C75E18F3}" type="slidenum">
              <a:rPr lang="en-US" smtClean="0"/>
              <a:t>‹#›</a:t>
            </a:fld>
            <a:endParaRPr lang="en-US"/>
          </a:p>
        </p:txBody>
      </p:sp>
    </p:spTree>
    <p:extLst>
      <p:ext uri="{BB962C8B-B14F-4D97-AF65-F5344CB8AC3E}">
        <p14:creationId xmlns:p14="http://schemas.microsoft.com/office/powerpoint/2010/main" val="30609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6F486-47CB-482B-8386-8F38C75E18F3}" type="slidenum">
              <a:rPr lang="en-US" smtClean="0"/>
              <a:t>1</a:t>
            </a:fld>
            <a:endParaRPr lang="en-US"/>
          </a:p>
        </p:txBody>
      </p:sp>
    </p:spTree>
    <p:extLst>
      <p:ext uri="{BB962C8B-B14F-4D97-AF65-F5344CB8AC3E}">
        <p14:creationId xmlns:p14="http://schemas.microsoft.com/office/powerpoint/2010/main" val="323330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E296729-F8F0-F644-A7CA-E981330DE0F0}"/>
              </a:ext>
            </a:extLst>
          </p:cNvPr>
          <p:cNvPicPr>
            <a:picLocks/>
          </p:cNvPicPr>
          <p:nvPr userDrawn="1"/>
        </p:nvPicPr>
        <p:blipFill>
          <a:blip r:embed="rId3"/>
          <a:srcRect/>
          <a:stretch/>
        </p:blipFill>
        <p:spPr>
          <a:xfrm>
            <a:off x="0" y="0"/>
            <a:ext cx="9144000" cy="5148072"/>
          </a:xfrm>
          <a:prstGeom prst="rect">
            <a:avLst/>
          </a:prstGeom>
        </p:spPr>
      </p:pic>
      <p:pic>
        <p:nvPicPr>
          <p:cNvPr id="8" name="Picture 7">
            <a:extLst>
              <a:ext uri="{FF2B5EF4-FFF2-40B4-BE49-F238E27FC236}">
                <a16:creationId xmlns="" xmlns:a16="http://schemas.microsoft.com/office/drawing/2014/main" id="{C0C8AC62-7FA0-7C4A-A150-5DDCB4FF5A2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48571" y="4490771"/>
            <a:ext cx="1645920" cy="425386"/>
          </a:xfrm>
          <a:prstGeom prst="rect">
            <a:avLst/>
          </a:prstGeom>
        </p:spPr>
      </p:pic>
      <p:sp>
        <p:nvSpPr>
          <p:cNvPr id="9" name="Rectangle 8">
            <a:extLst>
              <a:ext uri="{FF2B5EF4-FFF2-40B4-BE49-F238E27FC236}">
                <a16:creationId xmlns="" xmlns:a16="http://schemas.microsoft.com/office/drawing/2014/main" id="{5622F5B9-E8AE-5E4A-9FEC-3BADFF3419CC}"/>
              </a:ext>
            </a:extLst>
          </p:cNvPr>
          <p:cNvSpPr/>
          <p:nvPr userDrawn="1"/>
        </p:nvSpPr>
        <p:spPr>
          <a:xfrm>
            <a:off x="0" y="0"/>
            <a:ext cx="139775" cy="514349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32382" y="2411188"/>
            <a:ext cx="7930038" cy="1241822"/>
          </a:xfrm>
        </p:spPr>
        <p:txBody>
          <a:bodyPr>
            <a:normAutofit/>
          </a:bodyPr>
          <a:lstStyle>
            <a:lvl1pPr marL="0" indent="0" algn="l">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249509" y="4566542"/>
            <a:ext cx="2057400" cy="273844"/>
          </a:xfrm>
          <a:prstGeom prst="rect">
            <a:avLst/>
          </a:prstGeom>
        </p:spPr>
        <p:txBody>
          <a:bodyPr/>
          <a:lstStyle>
            <a:lvl1pPr>
              <a:defRPr sz="1050">
                <a:solidFill>
                  <a:schemeClr val="bg2">
                    <a:lumMod val="50000"/>
                  </a:schemeClr>
                </a:solidFill>
              </a:defRPr>
            </a:lvl1pPr>
          </a:lstStyle>
          <a:p>
            <a:endParaRPr lang="en-US" dirty="0"/>
          </a:p>
        </p:txBody>
      </p:sp>
      <p:sp>
        <p:nvSpPr>
          <p:cNvPr id="14" name="Title 13">
            <a:extLst>
              <a:ext uri="{FF2B5EF4-FFF2-40B4-BE49-F238E27FC236}">
                <a16:creationId xmlns="" xmlns:a16="http://schemas.microsoft.com/office/drawing/2014/main" id="{DEF26EBB-8E7B-D146-A34C-3C1CEB98AF5C}"/>
              </a:ext>
            </a:extLst>
          </p:cNvPr>
          <p:cNvSpPr>
            <a:spLocks noGrp="1"/>
          </p:cNvSpPr>
          <p:nvPr>
            <p:ph type="title"/>
          </p:nvPr>
        </p:nvSpPr>
        <p:spPr>
          <a:xfrm>
            <a:off x="606981" y="1106872"/>
            <a:ext cx="7930038" cy="1259182"/>
          </a:xfrm>
        </p:spPr>
        <p:txBody>
          <a:bodyPr anchor="b">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 xmlns:a16="http://schemas.microsoft.com/office/drawing/2014/main" id="{043F06DF-BB04-9045-8705-DC28E84E80BB}"/>
              </a:ext>
            </a:extLst>
          </p:cNvPr>
          <p:cNvSpPr/>
          <p:nvPr userDrawn="1"/>
        </p:nvSpPr>
        <p:spPr>
          <a:xfrm>
            <a:off x="317452" y="4916157"/>
            <a:ext cx="2976902" cy="184666"/>
          </a:xfrm>
          <a:prstGeom prst="rect">
            <a:avLst/>
          </a:prstGeom>
        </p:spPr>
        <p:txBody>
          <a:bodyPr wrap="square" lIns="0">
            <a:spAutoFit/>
          </a:bodyPr>
          <a:lstStyle/>
          <a:p>
            <a:r>
              <a:rPr lang="en-US" sz="600" dirty="0">
                <a:solidFill>
                  <a:schemeClr val="bg1">
                    <a:lumMod val="50000"/>
                  </a:schemeClr>
                </a:solidFill>
                <a:latin typeface="Arial" panose="020B0604020202020204" pitchFamily="34" charset="0"/>
                <a:cs typeface="Arial" panose="020B0604020202020204" pitchFamily="34" charset="0"/>
              </a:rPr>
              <a:t>© 2020 Lumen Technologies, LLC. All Rights Reserved. </a:t>
            </a:r>
          </a:p>
        </p:txBody>
      </p:sp>
    </p:spTree>
    <p:custDataLst>
      <p:tags r:id="rId1"/>
    </p:custDataLst>
    <p:extLst>
      <p:ext uri="{BB962C8B-B14F-4D97-AF65-F5344CB8AC3E}">
        <p14:creationId xmlns:p14="http://schemas.microsoft.com/office/powerpoint/2010/main" val="406096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1"/>
            <a:ext cx="8229600" cy="617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7200" y="102103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55657"/>
            <a:ext cx="3868340" cy="2986590"/>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99409" y="102103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99409" y="1655658"/>
            <a:ext cx="3887391" cy="2986590"/>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54951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127819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235836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68342" y="4784228"/>
            <a:ext cx="397262" cy="273844"/>
          </a:xfrm>
          <a:prstGeom prst="rect">
            <a:avLst/>
          </a:prstGeom>
        </p:spPr>
        <p:txBody>
          <a:bodyPr/>
          <a:lstStyle/>
          <a:p>
            <a:fld id="{16AF6406-B3F2-AD48-99A2-24C88CF40A2E}" type="slidenum">
              <a:rPr lang="en-US" smtClean="0"/>
              <a:t>‹#›</a:t>
            </a:fld>
            <a:endParaRPr lang="en-US"/>
          </a:p>
        </p:txBody>
      </p:sp>
      <p:sp>
        <p:nvSpPr>
          <p:cNvPr id="3" name="Rectangle 2">
            <a:extLst>
              <a:ext uri="{FF2B5EF4-FFF2-40B4-BE49-F238E27FC236}">
                <a16:creationId xmlns="" xmlns:a16="http://schemas.microsoft.com/office/drawing/2014/main" id="{7E1DC3B6-45A0-8242-92C8-3ECAB27A2DA8}"/>
              </a:ext>
            </a:extLst>
          </p:cNvPr>
          <p:cNvSpPr/>
          <p:nvPr userDrawn="1"/>
        </p:nvSpPr>
        <p:spPr>
          <a:xfrm>
            <a:off x="0" y="0"/>
            <a:ext cx="9144000" cy="18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Rectangle 4">
            <a:extLst>
              <a:ext uri="{FF2B5EF4-FFF2-40B4-BE49-F238E27FC236}">
                <a16:creationId xmlns="" xmlns:a16="http://schemas.microsoft.com/office/drawing/2014/main" id="{13DC30AD-B46C-2D47-8898-A25FD2603CE9}"/>
              </a:ext>
            </a:extLst>
          </p:cNvPr>
          <p:cNvSpPr/>
          <p:nvPr userDrawn="1"/>
        </p:nvSpPr>
        <p:spPr>
          <a:xfrm>
            <a:off x="1" y="0"/>
            <a:ext cx="22485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Title 1">
            <a:extLst>
              <a:ext uri="{FF2B5EF4-FFF2-40B4-BE49-F238E27FC236}">
                <a16:creationId xmlns="" xmlns:a16="http://schemas.microsoft.com/office/drawing/2014/main" id="{3156A892-D42B-F94C-A306-4A6E49A13A1E}"/>
              </a:ext>
            </a:extLst>
          </p:cNvPr>
          <p:cNvSpPr>
            <a:spLocks noGrp="1"/>
          </p:cNvSpPr>
          <p:nvPr>
            <p:ph type="title"/>
          </p:nvPr>
        </p:nvSpPr>
        <p:spPr>
          <a:xfrm>
            <a:off x="457200" y="365760"/>
            <a:ext cx="8229600" cy="626222"/>
          </a:xfrm>
        </p:spPr>
        <p:txBody>
          <a:bodyPr/>
          <a:lstStyle/>
          <a:p>
            <a:r>
              <a:rPr lang="en-US"/>
              <a:t>Click to edit Master title style</a:t>
            </a:r>
            <a:endParaRPr lang="en-US" dirty="0"/>
          </a:p>
        </p:txBody>
      </p:sp>
    </p:spTree>
    <p:extLst>
      <p:ext uri="{BB962C8B-B14F-4D97-AF65-F5344CB8AC3E}">
        <p14:creationId xmlns:p14="http://schemas.microsoft.com/office/powerpoint/2010/main" val="299452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8217DD6-7104-014F-8F28-477049DAA9E3}"/>
              </a:ext>
            </a:extLst>
          </p:cNvPr>
          <p:cNvSpPr/>
          <p:nvPr userDrawn="1"/>
        </p:nvSpPr>
        <p:spPr>
          <a:xfrm>
            <a:off x="0" y="0"/>
            <a:ext cx="376253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119738" y="936885"/>
            <a:ext cx="4629150" cy="3470946"/>
          </a:xfrm>
        </p:spPr>
        <p:txBody>
          <a:bodyPr>
            <a:normAutofit/>
          </a:bodyPr>
          <a:lstStyle>
            <a:lvl1pPr>
              <a:defRPr sz="16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p:txBody>
      </p:sp>
      <p:sp>
        <p:nvSpPr>
          <p:cNvPr id="4" name="Text Placeholder 3"/>
          <p:cNvSpPr>
            <a:spLocks noGrp="1"/>
          </p:cNvSpPr>
          <p:nvPr>
            <p:ph type="body" sz="half" idx="2"/>
          </p:nvPr>
        </p:nvSpPr>
        <p:spPr>
          <a:xfrm>
            <a:off x="629841" y="1885950"/>
            <a:ext cx="2949178" cy="2515791"/>
          </a:xfrm>
        </p:spPr>
        <p:txBody>
          <a:bodyPr>
            <a:normAutofit/>
          </a:bodyPr>
          <a:lstStyle>
            <a:lvl1pPr marL="120650" indent="-120650">
              <a:buClr>
                <a:schemeClr val="tx1"/>
              </a:buClr>
              <a:buFont typeface="Arial" panose="020B0604020202020204" pitchFamily="34" charset="0"/>
              <a:buChar char="•"/>
              <a:tabLst/>
              <a:defRPr sz="1600"/>
            </a:lvl1pPr>
            <a:lvl2pPr marL="233363" indent="-112713">
              <a:buFont typeface="Monaco" pitchFamily="2" charset="77"/>
              <a:buChar char="⎻"/>
              <a:tabLst/>
              <a:defRPr sz="1400"/>
            </a:lvl2pPr>
            <a:lvl3pPr marL="347663" indent="-114300">
              <a:buFont typeface="Arial" panose="020B0604020202020204" pitchFamily="34" charset="0"/>
              <a:buChar char="•"/>
              <a:tabLst/>
              <a:defRPr sz="14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93391" y="4769238"/>
            <a:ext cx="397262" cy="273844"/>
          </a:xfrm>
          <a:prstGeom prst="rect">
            <a:avLst/>
          </a:prstGeom>
        </p:spPr>
        <p:txBody>
          <a:bodyPr/>
          <a:lstStyle>
            <a:lvl1pPr>
              <a:defRPr>
                <a:solidFill>
                  <a:schemeClr val="bg1"/>
                </a:solidFill>
              </a:defRPr>
            </a:lvl1pPr>
          </a:lstStyle>
          <a:p>
            <a:fld id="{16AF6406-B3F2-AD48-99A2-24C88CF40A2E}" type="slidenum">
              <a:rPr lang="en-US" smtClean="0"/>
              <a:pPr/>
              <a:t>‹#›</a:t>
            </a:fld>
            <a:endParaRPr lang="en-US"/>
          </a:p>
        </p:txBody>
      </p:sp>
      <p:sp>
        <p:nvSpPr>
          <p:cNvPr id="9" name="Rectangle 8">
            <a:extLst>
              <a:ext uri="{FF2B5EF4-FFF2-40B4-BE49-F238E27FC236}">
                <a16:creationId xmlns="" xmlns:a16="http://schemas.microsoft.com/office/drawing/2014/main" id="{EEA91F93-C01C-3B40-83BD-D7131A565B4B}"/>
              </a:ext>
            </a:extLst>
          </p:cNvPr>
          <p:cNvSpPr/>
          <p:nvPr userDrawn="1"/>
        </p:nvSpPr>
        <p:spPr>
          <a:xfrm>
            <a:off x="3762531" y="0"/>
            <a:ext cx="5381469" cy="27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 xmlns:a16="http://schemas.microsoft.com/office/drawing/2014/main" id="{6BEE385D-A04C-384D-B8EE-DB7785726ABC}"/>
              </a:ext>
            </a:extLst>
          </p:cNvPr>
          <p:cNvSpPr>
            <a:spLocks noGrp="1"/>
          </p:cNvSpPr>
          <p:nvPr>
            <p:ph type="body" sz="quarter" idx="13"/>
          </p:nvPr>
        </p:nvSpPr>
        <p:spPr>
          <a:xfrm>
            <a:off x="630238" y="1543050"/>
            <a:ext cx="2949575" cy="268288"/>
          </a:xfrm>
        </p:spPr>
        <p:txBody>
          <a:bodyPr/>
          <a:lstStyle>
            <a:lvl1pPr marL="0" indent="0">
              <a:buFontTx/>
              <a:buNone/>
              <a:defRPr/>
            </a:lvl1pPr>
          </a:lstStyle>
          <a:p>
            <a:pPr lvl="0"/>
            <a:r>
              <a:rPr lang="en-US"/>
              <a:t>Click to edit Master text styles</a:t>
            </a:r>
          </a:p>
        </p:txBody>
      </p:sp>
      <p:sp>
        <p:nvSpPr>
          <p:cNvPr id="10" name="Rectangle 9">
            <a:extLst>
              <a:ext uri="{FF2B5EF4-FFF2-40B4-BE49-F238E27FC236}">
                <a16:creationId xmlns="" xmlns:a16="http://schemas.microsoft.com/office/drawing/2014/main" id="{60D09CA6-8E1B-9A49-AD55-A9E640A55953}"/>
              </a:ext>
            </a:extLst>
          </p:cNvPr>
          <p:cNvSpPr/>
          <p:nvPr userDrawn="1"/>
        </p:nvSpPr>
        <p:spPr>
          <a:xfrm>
            <a:off x="662226" y="4837784"/>
            <a:ext cx="2976902" cy="184666"/>
          </a:xfrm>
          <a:prstGeom prst="rect">
            <a:avLst/>
          </a:prstGeom>
        </p:spPr>
        <p:txBody>
          <a:bodyPr wrap="square" lIns="0">
            <a:spAutoFit/>
          </a:bodyPr>
          <a:lstStyle/>
          <a:p>
            <a:r>
              <a:rPr lang="en-US" sz="600" dirty="0">
                <a:solidFill>
                  <a:schemeClr val="tx1">
                    <a:lumMod val="95000"/>
                    <a:lumOff val="5000"/>
                  </a:schemeClr>
                </a:solidFill>
                <a:latin typeface="Arial" panose="020B0604020202020204" pitchFamily="34" charset="0"/>
                <a:cs typeface="Arial" panose="020B0604020202020204" pitchFamily="34" charset="0"/>
              </a:rPr>
              <a:t>© 2020 Lumen Technologies, LLC. All Rights Reserved. </a:t>
            </a:r>
          </a:p>
        </p:txBody>
      </p:sp>
    </p:spTree>
    <p:extLst>
      <p:ext uri="{BB962C8B-B14F-4D97-AF65-F5344CB8AC3E}">
        <p14:creationId xmlns:p14="http://schemas.microsoft.com/office/powerpoint/2010/main" val="154277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Chart Placeholder 10">
            <a:extLst>
              <a:ext uri="{FF2B5EF4-FFF2-40B4-BE49-F238E27FC236}">
                <a16:creationId xmlns="" xmlns:a16="http://schemas.microsoft.com/office/drawing/2014/main" id="{2E83CD8B-8BEE-8D48-AE97-E2F3695C91B3}"/>
              </a:ext>
            </a:extLst>
          </p:cNvPr>
          <p:cNvSpPr>
            <a:spLocks noGrp="1"/>
          </p:cNvSpPr>
          <p:nvPr>
            <p:ph type="chart" sz="quarter" idx="13" hasCustomPrompt="1"/>
          </p:nvPr>
        </p:nvSpPr>
        <p:spPr>
          <a:xfrm>
            <a:off x="3887391" y="738587"/>
            <a:ext cx="4626768" cy="3663154"/>
          </a:xfrm>
        </p:spPr>
        <p:txBody>
          <a:bodyPr/>
          <a:lstStyle>
            <a:lvl1pPr marL="0" marR="0" indent="0" algn="l" defTabSz="685800" rtl="0" eaLnBrk="1" fontAlgn="auto" latinLnBrk="0" hangingPunct="1">
              <a:lnSpc>
                <a:spcPct val="90000"/>
              </a:lnSpc>
              <a:spcBef>
                <a:spcPts val="750"/>
              </a:spcBef>
              <a:spcAft>
                <a:spcPts val="0"/>
              </a:spcAft>
              <a:buClr>
                <a:schemeClr val="accent3"/>
              </a:buClr>
              <a:buSzPct val="100000"/>
              <a:buFontTx/>
              <a:buNone/>
              <a:tabLst/>
              <a:defRPr/>
            </a:lvl1pPr>
          </a:lstStyle>
          <a:p>
            <a:pPr marL="171450" marR="0" lvl="0" indent="-171450" algn="l" defTabSz="685800" rtl="0" eaLnBrk="1" fontAlgn="auto" latinLnBrk="0" hangingPunct="1">
              <a:lnSpc>
                <a:spcPct val="90000"/>
              </a:lnSpc>
              <a:spcBef>
                <a:spcPts val="750"/>
              </a:spcBef>
              <a:spcAft>
                <a:spcPts val="0"/>
              </a:spcAft>
              <a:buClr>
                <a:schemeClr val="accent3"/>
              </a:buClr>
              <a:buSzPct val="10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184230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Content Placeholder 2">
            <a:extLst>
              <a:ext uri="{FF2B5EF4-FFF2-40B4-BE49-F238E27FC236}">
                <a16:creationId xmlns="" xmlns:a16="http://schemas.microsoft.com/office/drawing/2014/main" id="{DF1E5326-C8BD-9F4C-AF4B-21554AC59F4A}"/>
              </a:ext>
            </a:extLst>
          </p:cNvPr>
          <p:cNvSpPr>
            <a:spLocks noGrp="1"/>
          </p:cNvSpPr>
          <p:nvPr>
            <p:ph sz="half" idx="1"/>
          </p:nvPr>
        </p:nvSpPr>
        <p:spPr>
          <a:xfrm>
            <a:off x="3887391" y="738587"/>
            <a:ext cx="4626768" cy="3663154"/>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124458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32A0788-7D24-EA42-B749-97146BB8D636}"/>
              </a:ext>
            </a:extLst>
          </p:cNvPr>
          <p:cNvSpPr/>
          <p:nvPr userDrawn="1"/>
        </p:nvSpPr>
        <p:spPr>
          <a:xfrm>
            <a:off x="0" y="4428921"/>
            <a:ext cx="9144000"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C0C8AC62-7FA0-7C4A-A150-5DDCB4FF5A2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8080" y="4627693"/>
            <a:ext cx="1645920" cy="425386"/>
          </a:xfrm>
          <a:prstGeom prst="rect">
            <a:avLst/>
          </a:prstGeom>
        </p:spPr>
      </p:pic>
      <p:sp>
        <p:nvSpPr>
          <p:cNvPr id="9" name="Rectangle 8">
            <a:extLst>
              <a:ext uri="{FF2B5EF4-FFF2-40B4-BE49-F238E27FC236}">
                <a16:creationId xmlns="" xmlns:a16="http://schemas.microsoft.com/office/drawing/2014/main" id="{5622F5B9-E8AE-5E4A-9FEC-3BADFF3419CC}"/>
              </a:ext>
            </a:extLst>
          </p:cNvPr>
          <p:cNvSpPr/>
          <p:nvPr userDrawn="1"/>
        </p:nvSpPr>
        <p:spPr>
          <a:xfrm>
            <a:off x="0" y="0"/>
            <a:ext cx="9144000" cy="4504692"/>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47351" y="3240964"/>
            <a:ext cx="8216963" cy="911312"/>
          </a:xfrm>
        </p:spPr>
        <p:txBody>
          <a:bodyPr>
            <a:norm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47351" y="4204994"/>
            <a:ext cx="2057400" cy="273844"/>
          </a:xfrm>
          <a:prstGeom prst="rect">
            <a:avLst/>
          </a:prstGeom>
        </p:spPr>
        <p:txBody>
          <a:bodyPr/>
          <a:lstStyle>
            <a:lvl1pPr>
              <a:defRPr sz="900">
                <a:solidFill>
                  <a:schemeClr val="tx1"/>
                </a:solidFill>
              </a:defRPr>
            </a:lvl1pPr>
          </a:lstStyle>
          <a:p>
            <a:endParaRPr lang="en-US" dirty="0"/>
          </a:p>
        </p:txBody>
      </p:sp>
      <p:sp>
        <p:nvSpPr>
          <p:cNvPr id="6" name="Rectangle 5">
            <a:extLst>
              <a:ext uri="{FF2B5EF4-FFF2-40B4-BE49-F238E27FC236}">
                <a16:creationId xmlns="" xmlns:a16="http://schemas.microsoft.com/office/drawing/2014/main" id="{35A8BB51-8CB8-0545-B2A0-7D418A467FBE}"/>
              </a:ext>
            </a:extLst>
          </p:cNvPr>
          <p:cNvSpPr/>
          <p:nvPr userDrawn="1"/>
        </p:nvSpPr>
        <p:spPr>
          <a:xfrm>
            <a:off x="517161" y="4451406"/>
            <a:ext cx="70866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 xmlns:a16="http://schemas.microsoft.com/office/drawing/2014/main" id="{1E1AB0EF-45BD-FF4B-8AD5-430631598F0F}"/>
              </a:ext>
            </a:extLst>
          </p:cNvPr>
          <p:cNvSpPr>
            <a:spLocks noGrp="1"/>
          </p:cNvSpPr>
          <p:nvPr>
            <p:ph type="title"/>
          </p:nvPr>
        </p:nvSpPr>
        <p:spPr>
          <a:xfrm>
            <a:off x="402853" y="1953380"/>
            <a:ext cx="8229600" cy="1259182"/>
          </a:xfrm>
        </p:spPr>
        <p:txBody>
          <a:bodyPr anchor="t">
            <a:noAutofit/>
          </a:bodyPr>
          <a:lstStyle>
            <a:lvl1pPr>
              <a:defRPr sz="4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 xmlns:a16="http://schemas.microsoft.com/office/drawing/2014/main" id="{25FE8C9A-A69F-7D4D-AFF6-2F358AD86049}"/>
              </a:ext>
            </a:extLst>
          </p:cNvPr>
          <p:cNvSpPr/>
          <p:nvPr userDrawn="1"/>
        </p:nvSpPr>
        <p:spPr>
          <a:xfrm>
            <a:off x="317452" y="4902236"/>
            <a:ext cx="2976902" cy="184666"/>
          </a:xfrm>
          <a:prstGeom prst="rect">
            <a:avLst/>
          </a:prstGeom>
        </p:spPr>
        <p:txBody>
          <a:bodyPr wrap="square" lIns="0">
            <a:spAutoFit/>
          </a:bodyPr>
          <a:lstStyle/>
          <a:p>
            <a:r>
              <a:rPr lang="en-US" sz="600" dirty="0">
                <a:solidFill>
                  <a:schemeClr val="bg1">
                    <a:lumMod val="50000"/>
                  </a:schemeClr>
                </a:solidFill>
                <a:latin typeface="Arial" panose="020B0604020202020204" pitchFamily="34" charset="0"/>
                <a:cs typeface="Arial" panose="020B0604020202020204" pitchFamily="34" charset="0"/>
              </a:rPr>
              <a:t>© 2020 Lumen Technologies, LLC. All Rights Reserved. </a:t>
            </a:r>
          </a:p>
        </p:txBody>
      </p:sp>
    </p:spTree>
    <p:custDataLst>
      <p:tags r:id="rId1"/>
    </p:custDataLst>
    <p:extLst>
      <p:ext uri="{BB962C8B-B14F-4D97-AF65-F5344CB8AC3E}">
        <p14:creationId xmlns:p14="http://schemas.microsoft.com/office/powerpoint/2010/main" val="177172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rin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32A0788-7D24-EA42-B749-97146BB8D636}"/>
              </a:ext>
            </a:extLst>
          </p:cNvPr>
          <p:cNvSpPr/>
          <p:nvPr userDrawn="1"/>
        </p:nvSpPr>
        <p:spPr>
          <a:xfrm>
            <a:off x="0" y="4428921"/>
            <a:ext cx="9144000"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622F5B9-E8AE-5E4A-9FEC-3BADFF3419CC}"/>
              </a:ext>
            </a:extLst>
          </p:cNvPr>
          <p:cNvSpPr/>
          <p:nvPr userDrawn="1"/>
        </p:nvSpPr>
        <p:spPr>
          <a:xfrm flipV="1">
            <a:off x="0" y="4441369"/>
            <a:ext cx="9144000" cy="70212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47351" y="3240964"/>
            <a:ext cx="8216963" cy="682917"/>
          </a:xfrm>
        </p:spPr>
        <p:txBody>
          <a:bodyPr>
            <a:norm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47351" y="3932777"/>
            <a:ext cx="2057400" cy="273844"/>
          </a:xfrm>
          <a:prstGeom prst="rect">
            <a:avLst/>
          </a:prstGeom>
        </p:spPr>
        <p:txBody>
          <a:bodyPr/>
          <a:lstStyle>
            <a:lvl1pPr>
              <a:defRPr sz="900">
                <a:solidFill>
                  <a:schemeClr val="tx1"/>
                </a:solidFill>
              </a:defRPr>
            </a:lvl1pPr>
          </a:lstStyle>
          <a:p>
            <a:endParaRPr lang="en-US" dirty="0"/>
          </a:p>
        </p:txBody>
      </p:sp>
      <p:sp>
        <p:nvSpPr>
          <p:cNvPr id="6" name="Rectangle 5">
            <a:extLst>
              <a:ext uri="{FF2B5EF4-FFF2-40B4-BE49-F238E27FC236}">
                <a16:creationId xmlns="" xmlns:a16="http://schemas.microsoft.com/office/drawing/2014/main" id="{35A8BB51-8CB8-0545-B2A0-7D418A467FBE}"/>
              </a:ext>
            </a:extLst>
          </p:cNvPr>
          <p:cNvSpPr/>
          <p:nvPr userDrawn="1"/>
        </p:nvSpPr>
        <p:spPr>
          <a:xfrm>
            <a:off x="517161" y="4451406"/>
            <a:ext cx="70866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 xmlns:a16="http://schemas.microsoft.com/office/drawing/2014/main" id="{1E1AB0EF-45BD-FF4B-8AD5-430631598F0F}"/>
              </a:ext>
            </a:extLst>
          </p:cNvPr>
          <p:cNvSpPr>
            <a:spLocks noGrp="1"/>
          </p:cNvSpPr>
          <p:nvPr>
            <p:ph type="title"/>
          </p:nvPr>
        </p:nvSpPr>
        <p:spPr>
          <a:xfrm>
            <a:off x="402853" y="1953380"/>
            <a:ext cx="8229600" cy="1259182"/>
          </a:xfrm>
        </p:spPr>
        <p:txBody>
          <a:bodyPr anchor="t">
            <a:noAutofit/>
          </a:bodyPr>
          <a:lstStyle>
            <a:lvl1pPr>
              <a:defRPr sz="4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5" name="Rectangle 4">
            <a:extLst>
              <a:ext uri="{FF2B5EF4-FFF2-40B4-BE49-F238E27FC236}">
                <a16:creationId xmlns="" xmlns:a16="http://schemas.microsoft.com/office/drawing/2014/main" id="{E8943EAC-1D41-8344-80F2-D3514B8FECD8}"/>
              </a:ext>
            </a:extLst>
          </p:cNvPr>
          <p:cNvSpPr/>
          <p:nvPr userDrawn="1"/>
        </p:nvSpPr>
        <p:spPr>
          <a:xfrm>
            <a:off x="0" y="0"/>
            <a:ext cx="9144000"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1F444D97-6684-5741-8E58-3D3D708E76CF}"/>
              </a:ext>
            </a:extLst>
          </p:cNvPr>
          <p:cNvSpPr/>
          <p:nvPr userDrawn="1"/>
        </p:nvSpPr>
        <p:spPr>
          <a:xfrm>
            <a:off x="309288" y="4908149"/>
            <a:ext cx="2976902" cy="184666"/>
          </a:xfrm>
          <a:prstGeom prst="rect">
            <a:avLst/>
          </a:prstGeom>
        </p:spPr>
        <p:txBody>
          <a:bodyPr wrap="square" lIns="0">
            <a:spAutoFit/>
          </a:bodyPr>
          <a:lstStyle/>
          <a:p>
            <a:r>
              <a:rPr lang="en-US" sz="600" b="0" i="0" kern="1200" dirty="0">
                <a:solidFill>
                  <a:schemeClr val="tx1">
                    <a:lumMod val="95000"/>
                    <a:lumOff val="5000"/>
                  </a:schemeClr>
                </a:solidFill>
                <a:effectLst/>
                <a:latin typeface="Arial" panose="020B0604020202020204" pitchFamily="34" charset="0"/>
                <a:ea typeface="+mn-ea"/>
                <a:cs typeface="Arial" panose="020B0604020202020204" pitchFamily="34" charset="0"/>
              </a:rPr>
              <a:t>© 2020 Lumen Technologies. All Rights Reserved.</a:t>
            </a:r>
            <a:r>
              <a:rPr lang="en-US" sz="600" dirty="0">
                <a:solidFill>
                  <a:schemeClr val="tx1">
                    <a:lumMod val="95000"/>
                    <a:lumOff val="5000"/>
                  </a:schemeClr>
                </a:solidFill>
                <a:latin typeface="Arial" panose="020B0604020202020204" pitchFamily="34" charset="0"/>
                <a:cs typeface="Arial" panose="020B0604020202020204" pitchFamily="34" charset="0"/>
              </a:rPr>
              <a:t> </a:t>
            </a:r>
          </a:p>
        </p:txBody>
      </p:sp>
      <p:pic>
        <p:nvPicPr>
          <p:cNvPr id="12" name="Picture 11">
            <a:extLst>
              <a:ext uri="{FF2B5EF4-FFF2-40B4-BE49-F238E27FC236}">
                <a16:creationId xmlns="" xmlns:a16="http://schemas.microsoft.com/office/drawing/2014/main" id="{6C4A95A2-0B2B-B54B-830D-7D6ED7248E2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94535" y="4632074"/>
            <a:ext cx="1645920" cy="425386"/>
          </a:xfrm>
          <a:prstGeom prst="rect">
            <a:avLst/>
          </a:prstGeom>
        </p:spPr>
      </p:pic>
    </p:spTree>
    <p:custDataLst>
      <p:tags r:id="rId1"/>
    </p:custDataLst>
    <p:extLst>
      <p:ext uri="{BB962C8B-B14F-4D97-AF65-F5344CB8AC3E}">
        <p14:creationId xmlns:p14="http://schemas.microsoft.com/office/powerpoint/2010/main" val="74710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3391" y="4769238"/>
            <a:ext cx="397262" cy="273844"/>
          </a:xfrm>
          <a:prstGeom prst="rect">
            <a:avLst/>
          </a:prstGeom>
        </p:spPr>
        <p:txBody>
          <a:bodyPr/>
          <a:lstStyle>
            <a:lvl1pPr>
              <a:defRPr sz="700">
                <a:solidFill>
                  <a:schemeClr val="bg2">
                    <a:lumMod val="50000"/>
                  </a:schemeClr>
                </a:solidFill>
              </a:defRPr>
            </a:lvl1pPr>
          </a:lstStyle>
          <a:p>
            <a:fld id="{16AF6406-B3F2-AD48-99A2-24C88CF40A2E}" type="slidenum">
              <a:rPr lang="en-US" smtClean="0"/>
              <a:pPr/>
              <a:t>‹#›</a:t>
            </a:fld>
            <a:endParaRPr lang="en-US"/>
          </a:p>
        </p:txBody>
      </p:sp>
    </p:spTree>
    <p:custDataLst>
      <p:tags r:id="rId1"/>
    </p:custDataLst>
    <p:extLst>
      <p:ext uri="{BB962C8B-B14F-4D97-AF65-F5344CB8AC3E}">
        <p14:creationId xmlns:p14="http://schemas.microsoft.com/office/powerpoint/2010/main" val="127962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_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598" cy="62622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567777"/>
            <a:ext cx="5257800" cy="3068457"/>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
        <p:nvSpPr>
          <p:cNvPr id="7" name="Text Placeholder 6">
            <a:extLst>
              <a:ext uri="{FF2B5EF4-FFF2-40B4-BE49-F238E27FC236}">
                <a16:creationId xmlns="" xmlns:a16="http://schemas.microsoft.com/office/drawing/2014/main" id="{206AFD79-82E1-C143-90F1-03BA0E48C07E}"/>
              </a:ext>
            </a:extLst>
          </p:cNvPr>
          <p:cNvSpPr>
            <a:spLocks noGrp="1"/>
          </p:cNvSpPr>
          <p:nvPr>
            <p:ph type="body" sz="quarter" idx="13"/>
          </p:nvPr>
        </p:nvSpPr>
        <p:spPr>
          <a:xfrm>
            <a:off x="457199" y="1098224"/>
            <a:ext cx="5257801" cy="336550"/>
          </a:xfrm>
        </p:spPr>
        <p:txBody>
          <a:bodyPr>
            <a:noAutofit/>
          </a:bodyPr>
          <a:lstStyle>
            <a:lvl1pPr marL="0" indent="0">
              <a:buNone/>
              <a:defRPr sz="1800">
                <a:solidFill>
                  <a:srgbClr val="0075C9"/>
                </a:solidFill>
              </a:defRPr>
            </a:lvl1pPr>
          </a:lstStyle>
          <a:p>
            <a:pPr lvl="0"/>
            <a:r>
              <a:rPr lang="en-US"/>
              <a:t>Click to edit Master text styles</a:t>
            </a:r>
          </a:p>
        </p:txBody>
      </p:sp>
      <p:sp>
        <p:nvSpPr>
          <p:cNvPr id="5" name="Picture Placeholder 4">
            <a:extLst>
              <a:ext uri="{FF2B5EF4-FFF2-40B4-BE49-F238E27FC236}">
                <a16:creationId xmlns="" xmlns:a16="http://schemas.microsoft.com/office/drawing/2014/main" id="{825E2E8B-6BA6-E640-B0AC-85154381703E}"/>
              </a:ext>
            </a:extLst>
          </p:cNvPr>
          <p:cNvSpPr>
            <a:spLocks noGrp="1"/>
          </p:cNvSpPr>
          <p:nvPr>
            <p:ph type="pic" sz="quarter" idx="14"/>
          </p:nvPr>
        </p:nvSpPr>
        <p:spPr>
          <a:xfrm>
            <a:off x="5949589" y="1098224"/>
            <a:ext cx="2737211" cy="2671663"/>
          </a:xfrm>
        </p:spPr>
        <p:txBody>
          <a:bodyPr/>
          <a:lstStyle/>
          <a:p>
            <a:r>
              <a:rPr lang="en-US"/>
              <a:t>Click icon to add picture</a:t>
            </a:r>
          </a:p>
        </p:txBody>
      </p:sp>
    </p:spTree>
    <p:custDataLst>
      <p:tags r:id="rId1"/>
    </p:custDataLst>
    <p:extLst>
      <p:ext uri="{BB962C8B-B14F-4D97-AF65-F5344CB8AC3E}">
        <p14:creationId xmlns:p14="http://schemas.microsoft.com/office/powerpoint/2010/main" val="315363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_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598" cy="62622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567777"/>
            <a:ext cx="8229600" cy="3068457"/>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
        <p:nvSpPr>
          <p:cNvPr id="7" name="Text Placeholder 6">
            <a:extLst>
              <a:ext uri="{FF2B5EF4-FFF2-40B4-BE49-F238E27FC236}">
                <a16:creationId xmlns="" xmlns:a16="http://schemas.microsoft.com/office/drawing/2014/main" id="{206AFD79-82E1-C143-90F1-03BA0E48C07E}"/>
              </a:ext>
            </a:extLst>
          </p:cNvPr>
          <p:cNvSpPr>
            <a:spLocks noGrp="1"/>
          </p:cNvSpPr>
          <p:nvPr>
            <p:ph type="body" sz="quarter" idx="13"/>
          </p:nvPr>
        </p:nvSpPr>
        <p:spPr>
          <a:xfrm>
            <a:off x="457199" y="1098224"/>
            <a:ext cx="8229599" cy="336550"/>
          </a:xfrm>
        </p:spPr>
        <p:txBody>
          <a:bodyPr>
            <a:noAutofit/>
          </a:bodyPr>
          <a:lstStyle>
            <a:lvl1pPr marL="0" indent="0">
              <a:buNone/>
              <a:defRPr sz="1800">
                <a:solidFill>
                  <a:srgbClr val="0075C9"/>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403905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B2B8987A-82EB-D44E-9038-DC7BCDC8187D}"/>
              </a:ext>
            </a:extLst>
          </p:cNvPr>
          <p:cNvSpPr/>
          <p:nvPr userDrawn="1"/>
        </p:nvSpPr>
        <p:spPr>
          <a:xfrm>
            <a:off x="0" y="0"/>
            <a:ext cx="9140276"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1D71307-B703-F04A-BB8F-78E96B9B0C0D}"/>
              </a:ext>
            </a:extLst>
          </p:cNvPr>
          <p:cNvSpPr/>
          <p:nvPr userDrawn="1"/>
        </p:nvSpPr>
        <p:spPr>
          <a:xfrm>
            <a:off x="0" y="1413760"/>
            <a:ext cx="179882" cy="230098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83842"/>
            <a:ext cx="7886700" cy="975814"/>
          </a:xfrm>
        </p:spPr>
        <p:txBody>
          <a:bodyPr anchor="ctr">
            <a:noAutofit/>
          </a:bodyPr>
          <a:lstStyle>
            <a:lvl1pPr algn="ct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 xmlns:a16="http://schemas.microsoft.com/office/drawing/2014/main" id="{830A7E52-7C35-8C43-97A6-88F3281891E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42162" y="4678477"/>
            <a:ext cx="1645920" cy="425386"/>
          </a:xfrm>
          <a:prstGeom prst="rect">
            <a:avLst/>
          </a:prstGeom>
        </p:spPr>
      </p:pic>
      <p:sp>
        <p:nvSpPr>
          <p:cNvPr id="7" name="Rectangle 6">
            <a:extLst>
              <a:ext uri="{FF2B5EF4-FFF2-40B4-BE49-F238E27FC236}">
                <a16:creationId xmlns="" xmlns:a16="http://schemas.microsoft.com/office/drawing/2014/main" id="{55243FAE-C295-9F4A-81C0-AF1DDD2CE7C2}"/>
              </a:ext>
            </a:extLst>
          </p:cNvPr>
          <p:cNvSpPr/>
          <p:nvPr userDrawn="1"/>
        </p:nvSpPr>
        <p:spPr>
          <a:xfrm>
            <a:off x="662226" y="4837784"/>
            <a:ext cx="2976902" cy="184666"/>
          </a:xfrm>
          <a:prstGeom prst="rect">
            <a:avLst/>
          </a:prstGeom>
        </p:spPr>
        <p:txBody>
          <a:bodyPr wrap="square" lIns="0">
            <a:spAutoFit/>
          </a:bodyPr>
          <a:lstStyle/>
          <a:p>
            <a:r>
              <a:rPr lang="en-US" sz="600" dirty="0">
                <a:solidFill>
                  <a:schemeClr val="bg1">
                    <a:lumMod val="50000"/>
                  </a:schemeClr>
                </a:solidFill>
                <a:latin typeface="Arial" panose="020B0604020202020204" pitchFamily="34" charset="0"/>
                <a:cs typeface="Arial" panose="020B0604020202020204" pitchFamily="34" charset="0"/>
              </a:rPr>
              <a:t>© 2020 Lumen Technologies, LLC. All Rights Reserved. </a:t>
            </a:r>
          </a:p>
        </p:txBody>
      </p:sp>
    </p:spTree>
    <p:custDataLst>
      <p:tags r:id="rId1"/>
    </p:custDataLst>
    <p:extLst>
      <p:ext uri="{BB962C8B-B14F-4D97-AF65-F5344CB8AC3E}">
        <p14:creationId xmlns:p14="http://schemas.microsoft.com/office/powerpoint/2010/main" val="274115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2">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B2B8987A-82EB-D44E-9038-DC7BCDC8187D}"/>
              </a:ext>
            </a:extLst>
          </p:cNvPr>
          <p:cNvSpPr/>
          <p:nvPr userDrawn="1"/>
        </p:nvSpPr>
        <p:spPr>
          <a:xfrm>
            <a:off x="0" y="0"/>
            <a:ext cx="9140276"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1D71307-B703-F04A-BB8F-78E96B9B0C0D}"/>
              </a:ext>
            </a:extLst>
          </p:cNvPr>
          <p:cNvSpPr/>
          <p:nvPr userDrawn="1"/>
        </p:nvSpPr>
        <p:spPr>
          <a:xfrm>
            <a:off x="-1" y="0"/>
            <a:ext cx="9140275" cy="5143500"/>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6786" y="1873982"/>
            <a:ext cx="7886700" cy="975814"/>
          </a:xfrm>
        </p:spPr>
        <p:txBody>
          <a:bodyPr anchor="ctr">
            <a:noAutofit/>
          </a:bodyPr>
          <a:lstStyle>
            <a:lvl1pPr algn="ctr">
              <a:defRPr sz="32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8" name="Picture 7">
            <a:extLst>
              <a:ext uri="{FF2B5EF4-FFF2-40B4-BE49-F238E27FC236}">
                <a16:creationId xmlns="" xmlns:a16="http://schemas.microsoft.com/office/drawing/2014/main" id="{46F54B9B-5492-5D45-921E-ADA0B37321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40747" y="4678178"/>
            <a:ext cx="1645920" cy="425386"/>
          </a:xfrm>
          <a:prstGeom prst="rect">
            <a:avLst/>
          </a:prstGeom>
        </p:spPr>
      </p:pic>
      <p:sp>
        <p:nvSpPr>
          <p:cNvPr id="6" name="Rectangle 5">
            <a:extLst>
              <a:ext uri="{FF2B5EF4-FFF2-40B4-BE49-F238E27FC236}">
                <a16:creationId xmlns="" xmlns:a16="http://schemas.microsoft.com/office/drawing/2014/main" id="{C4B0FB53-25B5-2246-80E1-D7D0211A0574}"/>
              </a:ext>
            </a:extLst>
          </p:cNvPr>
          <p:cNvSpPr/>
          <p:nvPr userDrawn="1"/>
        </p:nvSpPr>
        <p:spPr>
          <a:xfrm>
            <a:off x="662226" y="4837784"/>
            <a:ext cx="2976902" cy="184666"/>
          </a:xfrm>
          <a:prstGeom prst="rect">
            <a:avLst/>
          </a:prstGeom>
        </p:spPr>
        <p:txBody>
          <a:bodyPr wrap="square" lIns="0">
            <a:spAutoFit/>
          </a:bodyPr>
          <a:lstStyle/>
          <a:p>
            <a:r>
              <a:rPr lang="en-US" sz="600" dirty="0">
                <a:solidFill>
                  <a:schemeClr val="tx1">
                    <a:lumMod val="95000"/>
                    <a:lumOff val="5000"/>
                  </a:schemeClr>
                </a:solidFill>
                <a:latin typeface="Arial" panose="020B0604020202020204" pitchFamily="34" charset="0"/>
                <a:cs typeface="Arial" panose="020B0604020202020204" pitchFamily="34" charset="0"/>
              </a:rPr>
              <a:t>© 2020 Lumen Technologies, LLC. All Rights Reserved. </a:t>
            </a:r>
          </a:p>
        </p:txBody>
      </p:sp>
    </p:spTree>
    <p:extLst>
      <p:ext uri="{BB962C8B-B14F-4D97-AF65-F5344CB8AC3E}">
        <p14:creationId xmlns:p14="http://schemas.microsoft.com/office/powerpoint/2010/main" val="250176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69219"/>
            <a:ext cx="4057650" cy="3263504"/>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93391" y="4769238"/>
            <a:ext cx="397262" cy="273844"/>
          </a:xfrm>
          <a:prstGeom prst="rect">
            <a:avLst/>
          </a:prstGeom>
        </p:spPr>
        <p:txBody>
          <a:bodyPr/>
          <a:lstStyle/>
          <a:p>
            <a:fld id="{16AF6406-B3F2-AD48-99A2-24C88CF40A2E}" type="slidenum">
              <a:rPr lang="en-US" smtClean="0"/>
              <a:t>‹#›</a:t>
            </a:fld>
            <a:endParaRPr lang="en-US"/>
          </a:p>
        </p:txBody>
      </p:sp>
    </p:spTree>
    <p:extLst>
      <p:ext uri="{BB962C8B-B14F-4D97-AF65-F5344CB8AC3E}">
        <p14:creationId xmlns:p14="http://schemas.microsoft.com/office/powerpoint/2010/main" val="26018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62622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199" y="1166327"/>
            <a:ext cx="8229599" cy="33600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 xmlns:a16="http://schemas.microsoft.com/office/drawing/2014/main" id="{C4922311-7C9D-1043-BD08-B70A22543783}"/>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7442162" y="4678477"/>
            <a:ext cx="1645920" cy="425386"/>
          </a:xfrm>
          <a:prstGeom prst="rect">
            <a:avLst/>
          </a:prstGeom>
        </p:spPr>
      </p:pic>
      <p:sp>
        <p:nvSpPr>
          <p:cNvPr id="8" name="Rectangle 7">
            <a:extLst>
              <a:ext uri="{FF2B5EF4-FFF2-40B4-BE49-F238E27FC236}">
                <a16:creationId xmlns="" xmlns:a16="http://schemas.microsoft.com/office/drawing/2014/main" id="{AB95BD6C-304F-6F4F-9AFA-F523AC7C70A4}"/>
              </a:ext>
            </a:extLst>
          </p:cNvPr>
          <p:cNvSpPr/>
          <p:nvPr userDrawn="1"/>
        </p:nvSpPr>
        <p:spPr>
          <a:xfrm>
            <a:off x="0" y="0"/>
            <a:ext cx="9144000" cy="185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050AEAA-E9B2-FB44-A85F-75D7146FAACD}"/>
              </a:ext>
            </a:extLst>
          </p:cNvPr>
          <p:cNvSpPr/>
          <p:nvPr userDrawn="1"/>
        </p:nvSpPr>
        <p:spPr>
          <a:xfrm>
            <a:off x="662226" y="4837784"/>
            <a:ext cx="2976902" cy="184666"/>
          </a:xfrm>
          <a:prstGeom prst="rect">
            <a:avLst/>
          </a:prstGeom>
        </p:spPr>
        <p:txBody>
          <a:bodyPr wrap="square" lIns="0">
            <a:spAutoFit/>
          </a:bodyPr>
          <a:lstStyle/>
          <a:p>
            <a:r>
              <a:rPr lang="en-US" sz="600" dirty="0">
                <a:solidFill>
                  <a:schemeClr val="bg1">
                    <a:lumMod val="50000"/>
                  </a:schemeClr>
                </a:solidFill>
                <a:latin typeface="Arial" panose="020B0604020202020204" pitchFamily="34" charset="0"/>
                <a:cs typeface="Arial" panose="020B0604020202020204" pitchFamily="34" charset="0"/>
              </a:rPr>
              <a:t>© 2020 Lumen Technologies, LLC. All Rights Reserved. </a:t>
            </a:r>
          </a:p>
        </p:txBody>
      </p:sp>
    </p:spTree>
    <p:custDataLst>
      <p:tags r:id="rId18"/>
    </p:custDataLst>
    <p:extLst>
      <p:ext uri="{BB962C8B-B14F-4D97-AF65-F5344CB8AC3E}">
        <p14:creationId xmlns:p14="http://schemas.microsoft.com/office/powerpoint/2010/main" val="236224583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62" r:id="rId4"/>
    <p:sldLayoutId id="2147483672" r:id="rId5"/>
    <p:sldLayoutId id="2147483679" r:id="rId6"/>
    <p:sldLayoutId id="2147483663" r:id="rId7"/>
    <p:sldLayoutId id="2147483676" r:id="rId8"/>
    <p:sldLayoutId id="2147483664" r:id="rId9"/>
    <p:sldLayoutId id="2147483665" r:id="rId10"/>
    <p:sldLayoutId id="2147483666" r:id="rId11"/>
    <p:sldLayoutId id="2147483667" r:id="rId12"/>
    <p:sldLayoutId id="2147483675" r:id="rId13"/>
    <p:sldLayoutId id="2147483668" r:id="rId14"/>
    <p:sldLayoutId id="2147483669" r:id="rId15"/>
    <p:sldLayoutId id="2147483680" r:id="rId16"/>
  </p:sldLayoutIdLst>
  <p:hf hdr="0" ft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hyperlink" Target="http://www.surgicalmanagmeentsolution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hyperlink" Target="http://www.hello@hingehealth.comComple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hyperlink" Target="http://www.lumen/healthbenefits" TargetMode="External"/><Relationship Id="rId5" Type="http://schemas.openxmlformats.org/officeDocument/2006/relationships/hyperlink" Target="http://www.lumen.com/healthandlife" TargetMode="External"/><Relationship Id="rId4" Type="http://schemas.openxmlformats.org/officeDocument/2006/relationships/hyperlink" Target="http://www.lumen/bschealthandlif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hyperlink" Target="http://www.lumen.com/healthandlife" TargetMode="External"/><Relationship Id="rId4" Type="http://schemas.openxmlformats.org/officeDocument/2006/relationships/hyperlink" Target="http://www.lumen.com/bschealthandlif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hyperlink" Target="http://www.lumen.com/healthandlif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hyperlink" Target="http://www.lumen.com/bschealthandlife" TargetMode="Externa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hyperlink" Target="http://www.lumen.com/healthandlif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D238334-B19F-4F88-BF08-9079A0BD5E94}"/>
              </a:ext>
            </a:extLst>
          </p:cNvPr>
          <p:cNvSpPr>
            <a:spLocks noGrp="1"/>
          </p:cNvSpPr>
          <p:nvPr>
            <p:ph type="title"/>
          </p:nvPr>
        </p:nvSpPr>
        <p:spPr>
          <a:xfrm>
            <a:off x="325665" y="2272902"/>
            <a:ext cx="8492669" cy="1139377"/>
          </a:xfrm>
        </p:spPr>
        <p:txBody>
          <a:bodyPr/>
          <a:lstStyle/>
          <a:p>
            <a:r>
              <a:rPr lang="en-US" sz="3200" dirty="0">
                <a:solidFill>
                  <a:schemeClr val="tx1">
                    <a:lumMod val="95000"/>
                    <a:lumOff val="5000"/>
                  </a:schemeClr>
                </a:solidFill>
                <a:latin typeface="+mn-lt"/>
                <a:cs typeface="Arial" panose="020B0604020202020204" pitchFamily="34" charset="0"/>
              </a:rPr>
              <a:t>2022 Benefits Annual Enrollment Overview</a:t>
            </a:r>
            <a:br>
              <a:rPr lang="en-US" sz="3200" dirty="0">
                <a:solidFill>
                  <a:schemeClr val="tx1">
                    <a:lumMod val="95000"/>
                    <a:lumOff val="5000"/>
                  </a:schemeClr>
                </a:solidFill>
                <a:latin typeface="+mn-lt"/>
                <a:cs typeface="Arial" panose="020B0604020202020204" pitchFamily="34" charset="0"/>
              </a:rPr>
            </a:br>
            <a:r>
              <a:rPr lang="en-US" sz="2000" dirty="0">
                <a:solidFill>
                  <a:schemeClr val="tx1">
                    <a:lumMod val="95000"/>
                    <a:lumOff val="5000"/>
                  </a:schemeClr>
                </a:solidFill>
                <a:latin typeface="+mn-lt"/>
                <a:cs typeface="Arial" panose="020B0604020202020204" pitchFamily="34" charset="0"/>
              </a:rPr>
              <a:t>– Sept. 28, 2021</a:t>
            </a:r>
            <a:endParaRPr lang="en-US" sz="2000" dirty="0">
              <a:solidFill>
                <a:schemeClr val="tx1">
                  <a:lumMod val="95000"/>
                  <a:lumOff val="5000"/>
                </a:schemeClr>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108553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191357"/>
            <a:ext cx="7737644"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Prescription Drug – New 4 tier structure and HDHP core preventive drug list</a:t>
            </a: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7" name="Content Placeholder 2">
            <a:extLst>
              <a:ext uri="{FF2B5EF4-FFF2-40B4-BE49-F238E27FC236}">
                <a16:creationId xmlns="" xmlns:a16="http://schemas.microsoft.com/office/drawing/2014/main" id="{526DFB42-A4B7-4719-B17F-2C7ED5402567}"/>
              </a:ext>
            </a:extLst>
          </p:cNvPr>
          <p:cNvSpPr>
            <a:spLocks noGrp="1"/>
          </p:cNvSpPr>
          <p:nvPr/>
        </p:nvSpPr>
        <p:spPr>
          <a:xfrm>
            <a:off x="153633" y="1591007"/>
            <a:ext cx="8229599" cy="2729323"/>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7" lvl="1" indent="0">
              <a:buNone/>
            </a:pPr>
            <a:r>
              <a:rPr lang="en-US" sz="4800" b="1" dirty="0" err="1">
                <a:solidFill>
                  <a:schemeClr val="tx1"/>
                </a:solidFill>
              </a:rPr>
              <a:t>OptumRX</a:t>
            </a:r>
            <a:r>
              <a:rPr lang="en-US" sz="4800" b="1" dirty="0">
                <a:solidFill>
                  <a:schemeClr val="tx1"/>
                </a:solidFill>
              </a:rPr>
              <a:t> Prescription Drug Changes - </a:t>
            </a:r>
            <a:r>
              <a:rPr lang="en-US" sz="4800" dirty="0">
                <a:solidFill>
                  <a:schemeClr val="tx1"/>
                </a:solidFill>
              </a:rPr>
              <a:t>To help control costs for you, your family and the Plan, the coinsurance for your medications is changing from a flat 20% to a tier structure. </a:t>
            </a:r>
          </a:p>
          <a:p>
            <a:pPr marL="173037" lvl="1" indent="0">
              <a:buNone/>
            </a:pPr>
            <a:endParaRPr lang="en-US" sz="4800" b="1" dirty="0"/>
          </a:p>
          <a:p>
            <a:pPr marL="173037" lvl="1" indent="0">
              <a:buNone/>
            </a:pPr>
            <a:r>
              <a:rPr lang="en-US" sz="4800" b="1" dirty="0">
                <a:solidFill>
                  <a:schemeClr val="tx1"/>
                </a:solidFill>
              </a:rPr>
              <a:t>HDHP – </a:t>
            </a:r>
            <a:r>
              <a:rPr lang="en-US" sz="4800" dirty="0">
                <a:solidFill>
                  <a:schemeClr val="tx1"/>
                </a:solidFill>
              </a:rPr>
              <a:t>Tier changes Retail/Mail: </a:t>
            </a:r>
            <a:r>
              <a:rPr lang="en-US" sz="4800" dirty="0"/>
              <a:t>Tier 1: 15%, Tier 2: 20%, Tier 3: 30%, Tier 4: 40%. To determine the tier of a medication, refer to the pricing tool on </a:t>
            </a:r>
            <a:r>
              <a:rPr lang="en-US" sz="4800" b="1" dirty="0"/>
              <a:t>myuhc.com</a:t>
            </a:r>
          </a:p>
          <a:p>
            <a:pPr marL="173037" lvl="1" indent="0">
              <a:buNone/>
            </a:pPr>
            <a:endParaRPr lang="en-US" sz="4800" b="1" kern="1200" dirty="0">
              <a:solidFill>
                <a:schemeClr val="dk1"/>
              </a:solidFill>
              <a:effectLst/>
              <a:ea typeface="+mn-ea"/>
              <a:cs typeface="+mn-cs"/>
            </a:endParaRPr>
          </a:p>
          <a:p>
            <a:pPr marL="173037" lvl="1" indent="0">
              <a:buNone/>
            </a:pPr>
            <a:r>
              <a:rPr lang="en-US" sz="4800" b="1" kern="1200" dirty="0">
                <a:latin typeface="Arial" panose="020B0604020202020204" pitchFamily="34" charset="0"/>
                <a:ea typeface="+mn-ea"/>
                <a:cs typeface="Arial" panose="020B0604020202020204" pitchFamily="34" charset="0"/>
              </a:rPr>
              <a:t>HDHP Only </a:t>
            </a:r>
            <a:r>
              <a:rPr lang="en-US" sz="4800" kern="1200" dirty="0">
                <a:latin typeface="Arial" panose="020B0604020202020204" pitchFamily="34" charset="0"/>
                <a:ea typeface="+mn-ea"/>
                <a:cs typeface="Arial" panose="020B0604020202020204" pitchFamily="34" charset="0"/>
              </a:rPr>
              <a:t>- Non preventive medication will process the same as above; however, </a:t>
            </a:r>
            <a:r>
              <a:rPr lang="en-US" sz="4800" b="1" kern="1200" dirty="0">
                <a:latin typeface="Arial" panose="020B0604020202020204" pitchFamily="34" charset="0"/>
                <a:ea typeface="+mn-ea"/>
                <a:cs typeface="Arial" panose="020B0604020202020204" pitchFamily="34" charset="0"/>
              </a:rPr>
              <a:t>preventive medications (Core Plus Preventive Drugs) </a:t>
            </a:r>
            <a:r>
              <a:rPr lang="en-US" sz="4800" kern="1200" dirty="0">
                <a:latin typeface="Arial" panose="020B0604020202020204" pitchFamily="34" charset="0"/>
                <a:ea typeface="+mn-ea"/>
                <a:cs typeface="Arial" panose="020B0604020202020204" pitchFamily="34" charset="0"/>
              </a:rPr>
              <a:t>for Asthma, Diabetes, High Blood Pressure, High Cholesterol, and others will process at the applicable coinsurance.</a:t>
            </a:r>
          </a:p>
          <a:p>
            <a:pPr marL="173037" lvl="1" indent="0">
              <a:buNone/>
            </a:pPr>
            <a:r>
              <a:rPr lang="en-US" sz="4800" kern="1200" dirty="0">
                <a:latin typeface="Arial" panose="020B0604020202020204" pitchFamily="34" charset="0"/>
                <a:ea typeface="+mn-ea"/>
                <a:cs typeface="Arial" panose="020B0604020202020204" pitchFamily="34" charset="0"/>
              </a:rPr>
              <a:t>e.g., diabetic medication cost $150: </a:t>
            </a:r>
            <a:r>
              <a:rPr lang="en-US" sz="4800" b="1" kern="1200" dirty="0">
                <a:latin typeface="Arial" panose="020B0604020202020204" pitchFamily="34" charset="0"/>
                <a:ea typeface="+mn-ea"/>
                <a:cs typeface="Arial" panose="020B0604020202020204" pitchFamily="34" charset="0"/>
              </a:rPr>
              <a:t>Tier 1: $22.50, Tier 2: $30, Tier 3: $45. and Tier 4: $60</a:t>
            </a:r>
          </a:p>
          <a:p>
            <a:pPr marL="173037" lvl="1" indent="0">
              <a:buNone/>
            </a:pPr>
            <a:endParaRPr lang="en-US" sz="4800" b="1" kern="1200" dirty="0">
              <a:solidFill>
                <a:schemeClr val="dk1"/>
              </a:solidFill>
              <a:effectLst/>
              <a:ea typeface="+mn-ea"/>
              <a:cs typeface="+mn-cs"/>
            </a:endParaRPr>
          </a:p>
          <a:p>
            <a:pPr marL="173037" lvl="1" indent="0">
              <a:buNone/>
            </a:pPr>
            <a:r>
              <a:rPr lang="en-US" sz="4800" b="1" kern="1200" dirty="0">
                <a:solidFill>
                  <a:schemeClr val="dk1"/>
                </a:solidFill>
                <a:effectLst/>
                <a:ea typeface="+mn-ea"/>
                <a:cs typeface="+mn-cs"/>
              </a:rPr>
              <a:t>CDHP Option 1 &amp; 2 </a:t>
            </a:r>
            <a:r>
              <a:rPr lang="en-US" sz="4800" kern="1200" dirty="0">
                <a:solidFill>
                  <a:schemeClr val="dk1"/>
                </a:solidFill>
                <a:effectLst/>
                <a:ea typeface="+mn-ea"/>
                <a:cs typeface="+mn-cs"/>
              </a:rPr>
              <a:t>– Tier changes </a:t>
            </a:r>
            <a:r>
              <a:rPr lang="en-US" sz="4800" dirty="0"/>
              <a:t>Retail/Mail:  Tier 1: 15%, Tier 2: 20%, Tier 3: 30%, Tier 4: 40%</a:t>
            </a:r>
            <a:r>
              <a:rPr lang="en-US" sz="4800" kern="1200" dirty="0">
                <a:solidFill>
                  <a:schemeClr val="dk1"/>
                </a:solidFill>
                <a:effectLst/>
                <a:ea typeface="+mn-ea"/>
                <a:cs typeface="+mn-cs"/>
              </a:rPr>
              <a:t>. </a:t>
            </a:r>
          </a:p>
          <a:p>
            <a:pPr marL="173037" lvl="1" indent="0">
              <a:buNone/>
            </a:pPr>
            <a:r>
              <a:rPr lang="en-US" sz="4800" kern="1200" dirty="0">
                <a:solidFill>
                  <a:schemeClr val="dk1"/>
                </a:solidFill>
                <a:effectLst/>
                <a:ea typeface="+mn-ea"/>
                <a:cs typeface="+mn-cs"/>
              </a:rPr>
              <a:t>Preventive Drugs are </a:t>
            </a:r>
            <a:r>
              <a:rPr lang="en-US" sz="4800" b="1" u="sng" kern="1200" dirty="0">
                <a:solidFill>
                  <a:schemeClr val="dk1"/>
                </a:solidFill>
                <a:effectLst/>
                <a:ea typeface="+mn-ea"/>
                <a:cs typeface="+mn-cs"/>
              </a:rPr>
              <a:t>NOT</a:t>
            </a:r>
            <a:r>
              <a:rPr lang="en-US" sz="4800" b="1" kern="1200" dirty="0">
                <a:solidFill>
                  <a:schemeClr val="dk1"/>
                </a:solidFill>
                <a:effectLst/>
                <a:ea typeface="+mn-ea"/>
                <a:cs typeface="+mn-cs"/>
              </a:rPr>
              <a:t> </a:t>
            </a:r>
            <a:r>
              <a:rPr lang="en-US" sz="4800" kern="1200" dirty="0">
                <a:solidFill>
                  <a:schemeClr val="dk1"/>
                </a:solidFill>
                <a:effectLst/>
                <a:ea typeface="+mn-ea"/>
                <a:cs typeface="+mn-cs"/>
              </a:rPr>
              <a:t>included since the HRA subsidy from Lumen pays first.</a:t>
            </a:r>
            <a:endParaRPr lang="en-US" sz="4800" b="0" kern="1200" dirty="0">
              <a:solidFill>
                <a:schemeClr val="tx1"/>
              </a:solidFill>
              <a:ea typeface="+mn-ea"/>
              <a:cs typeface="+mn-cs"/>
            </a:endParaRPr>
          </a:p>
          <a:p>
            <a:pPr lvl="1"/>
            <a:endParaRPr lang="en-US" sz="1400" b="1" kern="1200" dirty="0">
              <a:solidFill>
                <a:schemeClr val="tx1"/>
              </a:solidFill>
              <a:latin typeface="+mn-lt"/>
              <a:ea typeface="+mn-ea"/>
              <a:cs typeface="+mn-cs"/>
            </a:endParaRPr>
          </a:p>
          <a:p>
            <a:pPr marL="173037" lvl="1" indent="0">
              <a:buNone/>
            </a:pPr>
            <a:endParaRPr lang="en-US" sz="1400" b="1" kern="1200" dirty="0">
              <a:solidFill>
                <a:schemeClr val="tx1"/>
              </a:solidFill>
              <a:latin typeface="+mn-lt"/>
              <a:ea typeface="+mn-ea"/>
              <a:cs typeface="+mn-cs"/>
            </a:endParaRPr>
          </a:p>
        </p:txBody>
      </p:sp>
      <p:sp>
        <p:nvSpPr>
          <p:cNvPr id="6" name="TextBox 5">
            <a:extLst>
              <a:ext uri="{FF2B5EF4-FFF2-40B4-BE49-F238E27FC236}">
                <a16:creationId xmlns="" xmlns:a16="http://schemas.microsoft.com/office/drawing/2014/main" id="{EBCB464B-131D-44FD-8BFD-DBC160C55926}"/>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10</a:t>
            </a:r>
          </a:p>
        </p:txBody>
      </p:sp>
    </p:spTree>
    <p:custDataLst>
      <p:tags r:id="rId1"/>
    </p:custDataLst>
    <p:extLst>
      <p:ext uri="{BB962C8B-B14F-4D97-AF65-F5344CB8AC3E}">
        <p14:creationId xmlns:p14="http://schemas.microsoft.com/office/powerpoint/2010/main" val="250372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054E6E5-E9DB-4D07-BEA4-2C6403BD13FC}"/>
              </a:ext>
            </a:extLst>
          </p:cNvPr>
          <p:cNvSpPr/>
          <p:nvPr/>
        </p:nvSpPr>
        <p:spPr>
          <a:xfrm>
            <a:off x="349343" y="1208135"/>
            <a:ext cx="7737644"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Well Connected Program - Wellness Reward Option Update</a:t>
            </a:r>
          </a:p>
        </p:txBody>
      </p:sp>
      <p:sp>
        <p:nvSpPr>
          <p:cNvPr id="8" name="TextBox 7">
            <a:extLst>
              <a:ext uri="{FF2B5EF4-FFF2-40B4-BE49-F238E27FC236}">
                <a16:creationId xmlns="" xmlns:a16="http://schemas.microsoft.com/office/drawing/2014/main" id="{46378C08-21AF-49BD-BE6B-4F31ADA41B76}"/>
              </a:ext>
            </a:extLst>
          </p:cNvPr>
          <p:cNvSpPr txBox="1"/>
          <p:nvPr/>
        </p:nvSpPr>
        <p:spPr>
          <a:xfrm>
            <a:off x="349343" y="1542143"/>
            <a:ext cx="8341650" cy="1569660"/>
          </a:xfrm>
          <a:prstGeom prst="rect">
            <a:avLst/>
          </a:prstGeom>
          <a:noFill/>
        </p:spPr>
        <p:txBody>
          <a:bodyPr wrap="square">
            <a:spAutoFit/>
          </a:bodyPr>
          <a:lstStyle/>
          <a:p>
            <a:r>
              <a:rPr lang="en-US" sz="1200" dirty="0"/>
              <a:t>The Well Connected program is designed to help you achieve a state of balance in your personal and professional life and can improve your well-being. It doesn’t matter if your are working on your physical, mental or financial wellness. Lumen’s wellness program is designed to help you live an optimal life. The Well Connected program provides access to a number of resources and activities to support your health and performance. You can earn up to </a:t>
            </a:r>
            <a:r>
              <a:rPr lang="en-US" sz="1200" b="1" dirty="0"/>
              <a:t>$600 </a:t>
            </a:r>
            <a:r>
              <a:rPr lang="en-US" sz="1200" dirty="0"/>
              <a:t>each year for you and your enrolled Spouse/Domestic Partner.</a:t>
            </a:r>
          </a:p>
          <a:p>
            <a:endParaRPr lang="en-US" sz="1200" dirty="0"/>
          </a:p>
          <a:p>
            <a:r>
              <a:rPr lang="en-US" sz="1200" b="1" dirty="0"/>
              <a:t>New in 2022</a:t>
            </a:r>
            <a:r>
              <a:rPr lang="en-US" sz="1200" dirty="0"/>
              <a:t>,you do not need to select your Rally reward method during Annual Enrollment. You will now be able to select how you want to earn your rewards at the time of redemption. </a:t>
            </a:r>
          </a:p>
        </p:txBody>
      </p:sp>
      <p:sp>
        <p:nvSpPr>
          <p:cNvPr id="9" name="TextBox 8">
            <a:extLst>
              <a:ext uri="{FF2B5EF4-FFF2-40B4-BE49-F238E27FC236}">
                <a16:creationId xmlns="" xmlns:a16="http://schemas.microsoft.com/office/drawing/2014/main" id="{ADB1DD4E-3F2F-410F-96A1-39A1566DD65C}"/>
              </a:ext>
            </a:extLst>
          </p:cNvPr>
          <p:cNvSpPr txBox="1"/>
          <p:nvPr/>
        </p:nvSpPr>
        <p:spPr>
          <a:xfrm>
            <a:off x="381176" y="3152877"/>
            <a:ext cx="8277984" cy="644418"/>
          </a:xfrm>
          <a:prstGeom prst="rect">
            <a:avLst/>
          </a:prstGeom>
          <a:solidFill>
            <a:srgbClr val="0075C9"/>
          </a:solidFill>
        </p:spPr>
        <p:txBody>
          <a:bodyPr vert="horz" wrap="square" lIns="91440" tIns="45720" rIns="91440" bIns="45720" rtlCol="0" anchor="b">
            <a:noAutofit/>
          </a:bodyPr>
          <a:lstStyle/>
          <a:p>
            <a:r>
              <a:rPr lang="en-US" sz="1200" dirty="0">
                <a:solidFill>
                  <a:schemeClr val="bg1"/>
                </a:solidFill>
              </a:rPr>
              <a:t>If you are enrolled in a Lumen medical plan, you can receive your rewards in multiple methods such  as gift cards, Health Reimbursement Account (HRA) and Health Savings Account (HSA). If you are not enrolled in a Lumen medical plan, you are only eligible for gift cards. </a:t>
            </a:r>
          </a:p>
        </p:txBody>
      </p:sp>
      <p:sp>
        <p:nvSpPr>
          <p:cNvPr id="10" name="TextBox 9">
            <a:extLst>
              <a:ext uri="{FF2B5EF4-FFF2-40B4-BE49-F238E27FC236}">
                <a16:creationId xmlns="" xmlns:a16="http://schemas.microsoft.com/office/drawing/2014/main" id="{5AEA8F75-76F9-4C1E-BDDC-854DD0E5C301}"/>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11</a:t>
            </a:r>
          </a:p>
        </p:txBody>
      </p:sp>
    </p:spTree>
    <p:custDataLst>
      <p:tags r:id="rId1"/>
    </p:custDataLst>
    <p:extLst>
      <p:ext uri="{BB962C8B-B14F-4D97-AF65-F5344CB8AC3E}">
        <p14:creationId xmlns:p14="http://schemas.microsoft.com/office/powerpoint/2010/main" val="328409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531E964-B7AA-4F3A-927C-064BF8418187}"/>
              </a:ext>
            </a:extLst>
          </p:cNvPr>
          <p:cNvSpPr/>
          <p:nvPr/>
        </p:nvSpPr>
        <p:spPr>
          <a:xfrm>
            <a:off x="197583" y="2002362"/>
            <a:ext cx="3300626" cy="1138773"/>
          </a:xfrm>
          <a:prstGeom prst="rect">
            <a:avLst/>
          </a:prstGeom>
        </p:spPr>
        <p:txBody>
          <a:bodyPr wrap="square">
            <a:spAutoFit/>
          </a:bodyPr>
          <a:lstStyle/>
          <a:p>
            <a:pPr algn="ctr">
              <a:spcBef>
                <a:spcPct val="20000"/>
              </a:spcBef>
              <a:buClr>
                <a:srgbClr val="0075C9"/>
              </a:buClr>
            </a:pPr>
            <a:r>
              <a:rPr lang="en-US" sz="2000" dirty="0">
                <a:solidFill>
                  <a:schemeClr val="bg1"/>
                </a:solidFill>
                <a:latin typeface="+mn-lt"/>
              </a:rPr>
              <a:t>Amazing People. </a:t>
            </a:r>
          </a:p>
          <a:p>
            <a:pPr algn="ctr">
              <a:spcBef>
                <a:spcPct val="20000"/>
              </a:spcBef>
              <a:buClr>
                <a:srgbClr val="0075C9"/>
              </a:buClr>
            </a:pPr>
            <a:r>
              <a:rPr lang="en-US" sz="2000" dirty="0">
                <a:solidFill>
                  <a:schemeClr val="bg1"/>
                </a:solidFill>
                <a:latin typeface="+mn-lt"/>
              </a:rPr>
              <a:t>Amazing Benefits. </a:t>
            </a:r>
          </a:p>
          <a:p>
            <a:pPr algn="ctr">
              <a:spcBef>
                <a:spcPct val="20000"/>
              </a:spcBef>
              <a:buClr>
                <a:srgbClr val="0075C9"/>
              </a:buClr>
            </a:pPr>
            <a:r>
              <a:rPr lang="en-US" sz="2000" dirty="0">
                <a:solidFill>
                  <a:schemeClr val="bg1"/>
                </a:solidFill>
                <a:latin typeface="+mn-lt"/>
              </a:rPr>
              <a:t>Find Your Fit.</a:t>
            </a:r>
            <a:endParaRPr lang="en-US" sz="500" b="1" dirty="0">
              <a:solidFill>
                <a:schemeClr val="bg1"/>
              </a:solidFill>
              <a:cs typeface="Arial" panose="020B0604020202020204" pitchFamily="34" charset="0"/>
            </a:endParaRPr>
          </a:p>
        </p:txBody>
      </p:sp>
      <p:sp>
        <p:nvSpPr>
          <p:cNvPr id="8" name="Rectangle 7">
            <a:extLst>
              <a:ext uri="{FF2B5EF4-FFF2-40B4-BE49-F238E27FC236}">
                <a16:creationId xmlns="" xmlns:a16="http://schemas.microsoft.com/office/drawing/2014/main" id="{53BB7BE1-B322-4543-B4BB-992A310A44CE}"/>
              </a:ext>
            </a:extLst>
          </p:cNvPr>
          <p:cNvSpPr/>
          <p:nvPr/>
        </p:nvSpPr>
        <p:spPr>
          <a:xfrm>
            <a:off x="4754869" y="2156251"/>
            <a:ext cx="3456264" cy="830997"/>
          </a:xfrm>
          <a:prstGeom prst="rect">
            <a:avLst/>
          </a:prstGeom>
        </p:spPr>
        <p:txBody>
          <a:bodyPr wrap="square">
            <a:spAutoFit/>
          </a:bodyPr>
          <a:lstStyle/>
          <a:p>
            <a:pPr algn="ctr">
              <a:buClr>
                <a:schemeClr val="tx2"/>
              </a:buClr>
            </a:pPr>
            <a:r>
              <a:rPr lang="en-US" sz="2400" b="1" dirty="0">
                <a:solidFill>
                  <a:srgbClr val="000000"/>
                </a:solidFill>
                <a:cs typeface="Arial" panose="020B0604020202020204" pitchFamily="34" charset="0"/>
              </a:rPr>
              <a:t>Managed Care Program Updates</a:t>
            </a:r>
            <a:endParaRPr lang="en-US" sz="2400" dirty="0">
              <a:solidFill>
                <a:srgbClr val="00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188197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199746"/>
            <a:ext cx="7343362"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Complex Care Concierge (C3) – If enrolled in a UnitedHealthcare Plan</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8" name="Content Placeholder 2">
            <a:extLst>
              <a:ext uri="{FF2B5EF4-FFF2-40B4-BE49-F238E27FC236}">
                <a16:creationId xmlns="" xmlns:a16="http://schemas.microsoft.com/office/drawing/2014/main" id="{360704C3-2BE4-47A6-BC31-5026865099F0}"/>
              </a:ext>
            </a:extLst>
          </p:cNvPr>
          <p:cNvSpPr>
            <a:spLocks noGrp="1"/>
          </p:cNvSpPr>
          <p:nvPr/>
        </p:nvSpPr>
        <p:spPr>
          <a:xfrm>
            <a:off x="153633" y="1549062"/>
            <a:ext cx="8229599" cy="179935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1200" dirty="0"/>
              <a:t>C3 enables a high performing, coordinated system of care tailored to the most complex families. </a:t>
            </a:r>
          </a:p>
          <a:p>
            <a:pPr lvl="1"/>
            <a:endParaRPr lang="en-US" sz="1200" dirty="0"/>
          </a:p>
          <a:p>
            <a:pPr lvl="1"/>
            <a:r>
              <a:rPr lang="en-US" sz="1200" dirty="0"/>
              <a:t>C3 focuses on building trust and delivering what you and providers expect of UnitedHealthcare by optimizing benefits and leveraging trust to build connections across the health system, delivering higher quality care and transformational outcomes.</a:t>
            </a:r>
            <a:r>
              <a:rPr lang="en-US" sz="1200" dirty="0">
                <a:solidFill>
                  <a:schemeClr val="tx1"/>
                </a:solidFill>
              </a:rPr>
              <a:t> </a:t>
            </a:r>
          </a:p>
          <a:p>
            <a:pPr lvl="1"/>
            <a:endParaRPr lang="en-US" sz="1200" dirty="0"/>
          </a:p>
          <a:p>
            <a:pPr lvl="1"/>
            <a:r>
              <a:rPr lang="en-US" sz="1200" dirty="0">
                <a:solidFill>
                  <a:schemeClr val="tx1"/>
                </a:solidFill>
              </a:rPr>
              <a:t>You will gain access to a single point of contact health care expert, a dedicated Care Advisor offering compassion and care expertise, and will coordinate care to improve the participant’s quality of life.</a:t>
            </a:r>
          </a:p>
        </p:txBody>
      </p:sp>
      <p:sp>
        <p:nvSpPr>
          <p:cNvPr id="7" name="TextBox 6">
            <a:extLst>
              <a:ext uri="{FF2B5EF4-FFF2-40B4-BE49-F238E27FC236}">
                <a16:creationId xmlns="" xmlns:a16="http://schemas.microsoft.com/office/drawing/2014/main" id="{BF6A23D8-4F79-4FBE-AD27-35CE1A3CA154}"/>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13</a:t>
            </a:r>
          </a:p>
        </p:txBody>
      </p:sp>
    </p:spTree>
    <p:custDataLst>
      <p:tags r:id="rId1"/>
    </p:custDataLst>
    <p:extLst>
      <p:ext uri="{BB962C8B-B14F-4D97-AF65-F5344CB8AC3E}">
        <p14:creationId xmlns:p14="http://schemas.microsoft.com/office/powerpoint/2010/main" val="374671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239671" y="1216572"/>
            <a:ext cx="7343362"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DayTwo (Diabetes Program) - If enrolled in a UnitedHealthcare Plan</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7" name="Content Placeholder 2">
            <a:extLst>
              <a:ext uri="{FF2B5EF4-FFF2-40B4-BE49-F238E27FC236}">
                <a16:creationId xmlns="" xmlns:a16="http://schemas.microsoft.com/office/drawing/2014/main" id="{34B5C170-BC30-4825-874B-4C78F6310128}"/>
              </a:ext>
            </a:extLst>
          </p:cNvPr>
          <p:cNvSpPr>
            <a:spLocks noGrp="1"/>
          </p:cNvSpPr>
          <p:nvPr/>
        </p:nvSpPr>
        <p:spPr>
          <a:xfrm>
            <a:off x="239671" y="1566294"/>
            <a:ext cx="8359045" cy="2795981"/>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defTabSz="457200">
              <a:spcBef>
                <a:spcPts val="0"/>
              </a:spcBef>
              <a:buNone/>
              <a:tabLst>
                <a:tab pos="914400" algn="l"/>
              </a:tabLst>
            </a:pPr>
            <a:r>
              <a:rPr lang="en-US" sz="4800" dirty="0">
                <a:cs typeface="Arial" panose="020B0604020202020204" pitchFamily="34" charset="0"/>
              </a:rPr>
              <a:t>DayTwo (Diabetes Program) is a science backed health program that empowers people by providing food as medicine approach to manage glucose levels and improve overall health. Research shows that people process the same foods differently which is why DayTwo analyzes the gut microbiome to provide personalized nutrition recommendations for you, and you alone. DayTwo’s science has been shown to:</a:t>
            </a:r>
          </a:p>
          <a:p>
            <a:pPr lvl="1">
              <a:buFont typeface="Wingdings" panose="05000000000000000000" pitchFamily="2" charset="2"/>
              <a:buChar char="q"/>
            </a:pPr>
            <a:endParaRPr lang="en-US" sz="4800" b="1" dirty="0"/>
          </a:p>
          <a:p>
            <a:pPr marL="0" lvl="1" indent="0">
              <a:buNone/>
            </a:pPr>
            <a:r>
              <a:rPr lang="en-US" sz="4800" b="1" dirty="0"/>
              <a:t>Reduce A1C and medicines </a:t>
            </a:r>
          </a:p>
          <a:p>
            <a:pPr marL="461963" lvl="1" indent="-176213">
              <a:buFont typeface="Courier New" panose="02070309020205020404" pitchFamily="49" charset="0"/>
              <a:buChar char="o"/>
            </a:pPr>
            <a:r>
              <a:rPr lang="en-US" sz="4800" dirty="0">
                <a:solidFill>
                  <a:schemeClr val="tx1"/>
                </a:solidFill>
              </a:rPr>
              <a:t>Balance blood sugar levels</a:t>
            </a:r>
          </a:p>
          <a:p>
            <a:pPr marL="461963" lvl="1" indent="-176213">
              <a:buFont typeface="Courier New" panose="02070309020205020404" pitchFamily="49" charset="0"/>
              <a:buChar char="o"/>
            </a:pPr>
            <a:r>
              <a:rPr lang="en-US" sz="4800" dirty="0"/>
              <a:t>Improve energy, sleep and hunger</a:t>
            </a:r>
          </a:p>
          <a:p>
            <a:pPr marL="0" lvl="1" indent="0">
              <a:buFont typeface="Arial" panose="020B0604020202020204" pitchFamily="34" charset="0"/>
              <a:buChar char="•"/>
            </a:pPr>
            <a:endParaRPr lang="en-US" sz="4800" dirty="0"/>
          </a:p>
          <a:p>
            <a:pPr marL="0" lvl="1" indent="0">
              <a:buNone/>
            </a:pPr>
            <a:r>
              <a:rPr lang="en-US" sz="4800" b="1" dirty="0"/>
              <a:t>Benefits to you:</a:t>
            </a:r>
          </a:p>
          <a:p>
            <a:pPr marL="461963" lvl="1" indent="-176213">
              <a:buFont typeface="Courier New" panose="02070309020205020404" pitchFamily="49" charset="0"/>
              <a:buChar char="o"/>
            </a:pPr>
            <a:r>
              <a:rPr lang="en-US" sz="4800" dirty="0"/>
              <a:t>A personal DayTwo registered dietician focused on you and your health</a:t>
            </a:r>
          </a:p>
          <a:p>
            <a:pPr marL="461963" lvl="1" indent="-176213">
              <a:buFont typeface="Courier New" panose="02070309020205020404" pitchFamily="49" charset="0"/>
              <a:buChar char="o"/>
            </a:pPr>
            <a:r>
              <a:rPr lang="en-US" sz="4800" dirty="0"/>
              <a:t>An app that shows you what foods work best for your body</a:t>
            </a:r>
          </a:p>
          <a:p>
            <a:pPr marL="461963" lvl="1" indent="-176213">
              <a:buFont typeface="Courier New" panose="02070309020205020404" pitchFamily="49" charset="0"/>
              <a:buChar char="o"/>
            </a:pPr>
            <a:r>
              <a:rPr lang="en-US" sz="4800" dirty="0"/>
              <a:t>The chance to improve health</a:t>
            </a:r>
          </a:p>
          <a:p>
            <a:pPr marL="0" lvl="1" indent="0">
              <a:buNone/>
            </a:pPr>
            <a:endParaRPr lang="en-US" sz="4800" dirty="0"/>
          </a:p>
          <a:p>
            <a:pPr marL="0" lvl="1" indent="0">
              <a:buNone/>
            </a:pPr>
            <a:r>
              <a:rPr lang="en-US" sz="4800" dirty="0"/>
              <a:t>The best part is you CAN eat a variety of foods and understand how foods in different combinations make major differences in your blood sugar and how you feel.</a:t>
            </a:r>
          </a:p>
        </p:txBody>
      </p:sp>
      <p:sp>
        <p:nvSpPr>
          <p:cNvPr id="6" name="TextBox 5">
            <a:extLst>
              <a:ext uri="{FF2B5EF4-FFF2-40B4-BE49-F238E27FC236}">
                <a16:creationId xmlns="" xmlns:a16="http://schemas.microsoft.com/office/drawing/2014/main" id="{068CFC3D-C6ED-4591-BD1F-497C9AD768C1}"/>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14</a:t>
            </a:r>
          </a:p>
        </p:txBody>
      </p:sp>
    </p:spTree>
    <p:custDataLst>
      <p:tags r:id="rId1"/>
    </p:custDataLst>
    <p:extLst>
      <p:ext uri="{BB962C8B-B14F-4D97-AF65-F5344CB8AC3E}">
        <p14:creationId xmlns:p14="http://schemas.microsoft.com/office/powerpoint/2010/main" val="109636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149412"/>
            <a:ext cx="7343362"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Enhanced Fertility Benefits (Bind/UHC)</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67618" y="1479641"/>
            <a:ext cx="8408763" cy="2677656"/>
          </a:xfrm>
          <a:prstGeom prst="rect">
            <a:avLst/>
          </a:prstGeom>
        </p:spPr>
        <p:txBody>
          <a:bodyPr wrap="square">
            <a:spAutoFit/>
          </a:bodyPr>
          <a:lstStyle/>
          <a:p>
            <a:pPr marR="0" lvl="0">
              <a:spcBef>
                <a:spcPts val="0"/>
              </a:spcBef>
              <a:spcAft>
                <a:spcPts val="0"/>
              </a:spcAft>
              <a:tabLst>
                <a:tab pos="457200" algn="l"/>
              </a:tabLst>
            </a:pPr>
            <a:r>
              <a:rPr lang="en-US" sz="1200" b="1" dirty="0">
                <a:latin typeface="Arial" panose="020B0604020202020204" pitchFamily="34" charset="0"/>
                <a:ea typeface="Calibri" panose="020F0502020204030204" pitchFamily="34" charset="0"/>
                <a:cs typeface="Arial" panose="020B0604020202020204" pitchFamily="34" charset="0"/>
              </a:rPr>
              <a:t>Progyny – If enrolled in the Bind Health Plan</a:t>
            </a:r>
          </a:p>
          <a:p>
            <a:pPr marR="0" lvl="0">
              <a:spcBef>
                <a:spcPts val="0"/>
              </a:spcBef>
              <a:spcAft>
                <a:spcPts val="0"/>
              </a:spcAft>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A comprehensive fertility and family building benefit. The journey to become a parent can be physically, emotionally and financially challenging. With this in mind, the Progyny benefit includes comprehensive treatment coverage, leveraging the latest technologies and treatments, access to high-quality care through a premier network of fertility specialists, and personalized emotional support and guidance from dedicated Patient Care Advocates (PCA’s)</a:t>
            </a:r>
          </a:p>
          <a:p>
            <a:pPr marR="0" lvl="0">
              <a:spcBef>
                <a:spcPts val="0"/>
              </a:spcBef>
              <a:spcAft>
                <a:spcPts val="0"/>
              </a:spcAft>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r>
              <a:rPr lang="en-US" sz="1200" b="1" dirty="0">
                <a:latin typeface="Arial" panose="020B0604020202020204" pitchFamily="34" charset="0"/>
                <a:ea typeface="Calibri" panose="020F0502020204030204" pitchFamily="34" charset="0"/>
                <a:cs typeface="Arial" panose="020B0604020202020204" pitchFamily="34" charset="0"/>
              </a:rPr>
              <a:t>Fertility Solutions (UHC) – if enrolled in a UnitedHealthcare Plan</a:t>
            </a:r>
          </a:p>
          <a:p>
            <a:pPr marR="0" lvl="0">
              <a:spcBef>
                <a:spcPts val="0"/>
              </a:spcBef>
              <a:spcAft>
                <a:spcPts val="0"/>
              </a:spcAft>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This program will connect you with an experienced fertility nurse who understands your challenges. This Specialized nurse can assess your family’s needs, provide information about treatment options and support in the following ways:</a:t>
            </a:r>
          </a:p>
          <a:p>
            <a:pPr marR="0" lvl="0">
              <a:spcBef>
                <a:spcPts val="0"/>
              </a:spcBef>
              <a:spcAft>
                <a:spcPts val="0"/>
              </a:spcAft>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Wingdings" panose="05000000000000000000" pitchFamily="2" charset="2"/>
              <a:buChar char="§"/>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Guide you on your path to treatment and talk with you about what to expect;</a:t>
            </a:r>
          </a:p>
          <a:p>
            <a:pPr marL="171450" marR="0" lvl="0" indent="-171450">
              <a:spcBef>
                <a:spcPts val="0"/>
              </a:spcBef>
              <a:spcAft>
                <a:spcPts val="0"/>
              </a:spcAft>
              <a:buFont typeface="Wingdings" panose="05000000000000000000" pitchFamily="2" charset="2"/>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Give you suggested questions to ask your </a:t>
            </a:r>
            <a:r>
              <a:rPr lang="en-US" sz="1200" dirty="0">
                <a:latin typeface="Arial" panose="020B0604020202020204" pitchFamily="34" charset="0"/>
                <a:ea typeface="Calibri" panose="020F0502020204030204" pitchFamily="34" charset="0"/>
                <a:cs typeface="Arial" panose="020B0604020202020204" pitchFamily="34" charset="0"/>
              </a:rPr>
              <a:t>reproductive endocrinologist, who is a board-certified specialist;</a:t>
            </a:r>
          </a:p>
          <a:p>
            <a:pPr marL="171450" marR="0" lvl="0" indent="-171450">
              <a:spcBef>
                <a:spcPts val="0"/>
              </a:spcBef>
              <a:spcAft>
                <a:spcPts val="0"/>
              </a:spcAft>
              <a:buFont typeface="Wingdings" panose="05000000000000000000" pitchFamily="2" charset="2"/>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Help you navigate your benefit plan and provide encouragement throughout your experience and assist you in finding fertility Specialists in the Center of Excellence network.</a:t>
            </a:r>
          </a:p>
        </p:txBody>
      </p:sp>
      <p:sp>
        <p:nvSpPr>
          <p:cNvPr id="7" name="TextBox 6">
            <a:extLst>
              <a:ext uri="{FF2B5EF4-FFF2-40B4-BE49-F238E27FC236}">
                <a16:creationId xmlns="" xmlns:a16="http://schemas.microsoft.com/office/drawing/2014/main" id="{5809CD3F-76F5-4FB3-B191-86C7528F7336}"/>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15</a:t>
            </a:r>
          </a:p>
        </p:txBody>
      </p:sp>
    </p:spTree>
    <p:custDataLst>
      <p:tags r:id="rId1"/>
    </p:custDataLst>
    <p:extLst>
      <p:ext uri="{BB962C8B-B14F-4D97-AF65-F5344CB8AC3E}">
        <p14:creationId xmlns:p14="http://schemas.microsoft.com/office/powerpoint/2010/main" val="160830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2" y="1163695"/>
            <a:ext cx="7343362" cy="307777"/>
          </a:xfrm>
          <a:prstGeom prst="rect">
            <a:avLst/>
          </a:prstGeom>
        </p:spPr>
        <p:txBody>
          <a:bodyPr wrap="square">
            <a:spAutoFit/>
          </a:bodyPr>
          <a:lstStyle/>
          <a:p>
            <a:pPr marR="0" lvl="0">
              <a:spcBef>
                <a:spcPts val="0"/>
              </a:spcBef>
              <a:spcAft>
                <a:spcPts val="0"/>
              </a:spcAft>
              <a:tabLst>
                <a:tab pos="457200" algn="l"/>
              </a:tabLst>
            </a:pPr>
            <a:r>
              <a:rPr lang="en-US" sz="1400" b="1" dirty="0" err="1">
                <a:effectLst/>
                <a:latin typeface="Arial" panose="020B0604020202020204" pitchFamily="34" charset="0"/>
                <a:ea typeface="Calibri" panose="020F0502020204030204" pitchFamily="34" charset="0"/>
                <a:cs typeface="Arial" panose="020B0604020202020204" pitchFamily="34" charset="0"/>
              </a:rPr>
              <a:t>KHealth</a:t>
            </a:r>
            <a:r>
              <a:rPr lang="en-US" sz="1400" b="1" dirty="0">
                <a:effectLst/>
                <a:latin typeface="Arial" panose="020B0604020202020204" pitchFamily="34" charset="0"/>
                <a:ea typeface="Calibri" panose="020F0502020204030204" pitchFamily="34" charset="0"/>
                <a:cs typeface="Arial" panose="020B0604020202020204" pitchFamily="34" charset="0"/>
              </a:rPr>
              <a:t> – if enrolled in the Bind Health Plan</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49342" y="1528422"/>
            <a:ext cx="8408763" cy="1015663"/>
          </a:xfrm>
          <a:prstGeom prst="rect">
            <a:avLst/>
          </a:prstGeom>
        </p:spPr>
        <p:txBody>
          <a:bodyPr wrap="square">
            <a:spAutoFit/>
          </a:bodyPr>
          <a:lstStyle/>
          <a:p>
            <a:pPr marR="0" lvl="0">
              <a:spcBef>
                <a:spcPts val="0"/>
              </a:spcBef>
              <a:spcAft>
                <a:spcPts val="0"/>
              </a:spcAft>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Virtual Visits allow you to receive care for less without leaving home. With K Health, you have 24/7 access to doctors for your routine primary care, acute care, and chronic disease management needs – like colds and coughs, asthma, sinus infections, chronic heartburn, allergies, rashes, migraines and more (no appointment needed).  For </a:t>
            </a:r>
            <a:r>
              <a:rPr lang="en-US" sz="1200" b="1" dirty="0">
                <a:latin typeface="Arial" panose="020B0604020202020204" pitchFamily="34" charset="0"/>
                <a:ea typeface="Calibri" panose="020F0502020204030204" pitchFamily="34" charset="0"/>
                <a:cs typeface="Arial" panose="020B0604020202020204" pitchFamily="34" charset="0"/>
              </a:rPr>
              <a:t>$0 </a:t>
            </a:r>
            <a:r>
              <a:rPr lang="en-US" sz="1200" dirty="0">
                <a:latin typeface="Arial" panose="020B0604020202020204" pitchFamily="34" charset="0"/>
                <a:ea typeface="Calibri" panose="020F0502020204030204" pitchFamily="34" charset="0"/>
                <a:cs typeface="Arial" panose="020B0604020202020204" pitchFamily="34" charset="0"/>
              </a:rPr>
              <a:t>you can connect and get help from a provider as well as have rapid prescriptions sent to your local pharmacy. With over 300 conditions treated, K Health makes it easy for you to get the care you need on your time.</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3CD8DB97-79C5-49F0-BE32-835A2A78715B}"/>
              </a:ext>
            </a:extLst>
          </p:cNvPr>
          <p:cNvSpPr/>
          <p:nvPr/>
        </p:nvSpPr>
        <p:spPr>
          <a:xfrm>
            <a:off x="349342" y="2614992"/>
            <a:ext cx="7343362" cy="307777"/>
          </a:xfrm>
          <a:prstGeom prst="rect">
            <a:avLst/>
          </a:prstGeom>
        </p:spPr>
        <p:txBody>
          <a:bodyPr wrap="square">
            <a:spAutoFit/>
          </a:bodyPr>
          <a:lstStyle/>
          <a:p>
            <a:pPr marR="0" lvl="0">
              <a:spcBef>
                <a:spcPts val="0"/>
              </a:spcBef>
              <a:spcAft>
                <a:spcPts val="0"/>
              </a:spcAft>
              <a:tabLst>
                <a:tab pos="457200" algn="l"/>
              </a:tabLst>
            </a:pPr>
            <a:r>
              <a:rPr lang="en-US" sz="1400" b="1" dirty="0" err="1">
                <a:effectLst/>
                <a:latin typeface="Arial" panose="020B0604020202020204" pitchFamily="34" charset="0"/>
                <a:ea typeface="Calibri" panose="020F0502020204030204" pitchFamily="34" charset="0"/>
                <a:cs typeface="Arial" panose="020B0604020202020204" pitchFamily="34" charset="0"/>
              </a:rPr>
              <a:t>PotentiaMetrics</a:t>
            </a:r>
            <a:r>
              <a:rPr lang="en-US" sz="1400" b="1" dirty="0">
                <a:effectLst/>
                <a:latin typeface="Arial" panose="020B0604020202020204" pitchFamily="34" charset="0"/>
                <a:ea typeface="Calibri" panose="020F0502020204030204" pitchFamily="34" charset="0"/>
                <a:cs typeface="Arial" panose="020B0604020202020204" pitchFamily="34" charset="0"/>
              </a:rPr>
              <a:t> – if enrolled in the Bind Health Plan</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213D0CD6-4964-4891-A3C7-9A41C1EB61DE}"/>
              </a:ext>
            </a:extLst>
          </p:cNvPr>
          <p:cNvSpPr/>
          <p:nvPr/>
        </p:nvSpPr>
        <p:spPr>
          <a:xfrm>
            <a:off x="349342" y="2774937"/>
            <a:ext cx="8408763" cy="1015663"/>
          </a:xfrm>
          <a:prstGeom prst="rect">
            <a:avLst/>
          </a:prstGeom>
        </p:spPr>
        <p:txBody>
          <a:bodyPr wrap="square">
            <a:spAutoFit/>
          </a:bodyPr>
          <a:lstStyle/>
          <a:p>
            <a:pPr marR="0" lvl="0">
              <a:spcBef>
                <a:spcPts val="0"/>
              </a:spcBef>
              <a:spcAft>
                <a:spcPts val="0"/>
              </a:spcAft>
              <a:tabLst>
                <a:tab pos="457200" algn="l"/>
              </a:tabLs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A Cancer treatment decision support also known as </a:t>
            </a:r>
            <a:r>
              <a:rPr lang="en-US" sz="1200" dirty="0" err="1">
                <a:latin typeface="Arial" panose="020B0604020202020204" pitchFamily="34" charset="0"/>
                <a:ea typeface="Calibri" panose="020F0502020204030204" pitchFamily="34" charset="0"/>
                <a:cs typeface="Arial" panose="020B0604020202020204" pitchFamily="34" charset="0"/>
              </a:rPr>
              <a:t>MyCancer</a:t>
            </a:r>
            <a:r>
              <a:rPr lang="en-US" sz="1200" dirty="0">
                <a:latin typeface="Arial" panose="020B0604020202020204" pitchFamily="34" charset="0"/>
                <a:ea typeface="Calibri" panose="020F0502020204030204" pitchFamily="34" charset="0"/>
                <a:cs typeface="Arial" panose="020B0604020202020204" pitchFamily="34" charset="0"/>
              </a:rPr>
              <a:t> Journey that consists of a big data platform to help fill a critical gap in cancer treatment. A personalized report provided to those diagnosed with cancer considers more than just clinical trials and statistics. Age, gender, co-morbidity and symptoms are factored in, helping you weigh the pros and cons based on unbiased outcomes of other s with similar factors.</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0A8FC1FD-31D7-432A-AA59-5050DD80C8D2}"/>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16</a:t>
            </a:r>
          </a:p>
        </p:txBody>
      </p:sp>
    </p:spTree>
    <p:custDataLst>
      <p:tags r:id="rId1"/>
    </p:custDataLst>
    <p:extLst>
      <p:ext uri="{BB962C8B-B14F-4D97-AF65-F5344CB8AC3E}">
        <p14:creationId xmlns:p14="http://schemas.microsoft.com/office/powerpoint/2010/main" val="158479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2" y="1205640"/>
            <a:ext cx="7343362"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Quit For Life – if enrolled in the Bind Health Plan or in a UnitedHealthcare Plan</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49342" y="1513417"/>
            <a:ext cx="8408763" cy="646331"/>
          </a:xfrm>
          <a:prstGeom prst="rect">
            <a:avLst/>
          </a:prstGeom>
        </p:spPr>
        <p:txBody>
          <a:bodyPr wrap="square">
            <a:spAutoFit/>
          </a:bodyPr>
          <a:lstStyle/>
          <a:p>
            <a:pPr marR="0" lvl="0">
              <a:spcBef>
                <a:spcPts val="0"/>
              </a:spcBef>
              <a:spcAft>
                <a:spcPts val="0"/>
              </a:spcAft>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Get help with quitting nicotine! You can quit with free one-on-one coaching over the phone or online with trained coaches. Our coaches can help you quit smoking</a:t>
            </a:r>
            <a:r>
              <a:rPr lang="en-US" sz="1200" dirty="0">
                <a:latin typeface="Arial" panose="020B0604020202020204" pitchFamily="34" charset="0"/>
                <a:ea typeface="Calibri" panose="020F0502020204030204" pitchFamily="34" charset="0"/>
                <a:cs typeface="Arial" panose="020B0604020202020204" pitchFamily="34" charset="0"/>
              </a:rPr>
              <a:t>, vaping, or chewing. By participating in the program, you can also qualify to receive free patches, gum or lozenges to help you quit. This replaces the prior smoking cessation program.</a:t>
            </a:r>
          </a:p>
        </p:txBody>
      </p:sp>
      <p:sp>
        <p:nvSpPr>
          <p:cNvPr id="7" name="TextBox 6">
            <a:extLst>
              <a:ext uri="{FF2B5EF4-FFF2-40B4-BE49-F238E27FC236}">
                <a16:creationId xmlns="" xmlns:a16="http://schemas.microsoft.com/office/drawing/2014/main" id="{EF0E6104-D81D-4DCD-B92A-49CD31DD9C80}"/>
              </a:ext>
            </a:extLst>
          </p:cNvPr>
          <p:cNvSpPr txBox="1"/>
          <p:nvPr/>
        </p:nvSpPr>
        <p:spPr>
          <a:xfrm>
            <a:off x="414731" y="2357831"/>
            <a:ext cx="8277984" cy="427838"/>
          </a:xfrm>
          <a:prstGeom prst="rect">
            <a:avLst/>
          </a:prstGeom>
          <a:solidFill>
            <a:srgbClr val="0075C9"/>
          </a:solidFill>
        </p:spPr>
        <p:txBody>
          <a:bodyPr vert="horz" wrap="square" lIns="91440" tIns="45720" rIns="91440" bIns="45720" rtlCol="0" anchor="b">
            <a:noAutofit/>
          </a:bodyPr>
          <a:lstStyle/>
          <a:p>
            <a:pPr marR="0" lvl="0">
              <a:spcBef>
                <a:spcPts val="0"/>
              </a:spcBef>
              <a:spcAft>
                <a:spcPts val="0"/>
              </a:spcAft>
              <a:tabLst>
                <a:tab pos="457200" algn="l"/>
              </a:tabLst>
            </a:pPr>
            <a:r>
              <a:rPr lang="en-US" sz="1200" b="1" dirty="0">
                <a:solidFill>
                  <a:schemeClr val="bg1"/>
                </a:solidFill>
              </a:rPr>
              <a:t>Note:</a:t>
            </a:r>
            <a:r>
              <a:rPr lang="en-US" sz="1200" dirty="0">
                <a:solidFill>
                  <a:schemeClr val="bg1"/>
                </a:solidFill>
              </a:rPr>
              <a:t> </a:t>
            </a:r>
            <a:r>
              <a:rPr lang="en-US" sz="1200" dirty="0">
                <a:solidFill>
                  <a:schemeClr val="bg1"/>
                </a:solidFill>
                <a:highlight>
                  <a:srgbClr val="0075C9"/>
                </a:highlight>
              </a:rPr>
              <a:t>When you complete </a:t>
            </a:r>
            <a:r>
              <a:rPr lang="en-US" sz="1200" dirty="0">
                <a:solidFill>
                  <a:schemeClr val="bg1"/>
                </a:solidFill>
              </a:rPr>
              <a:t>the five (5) program sessions with Quit for Life, you can earn $250 towards your Wellness rewards.</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36E90C7D-B8D7-4A7B-B77C-F587C9C28AFB}"/>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17</a:t>
            </a:r>
          </a:p>
        </p:txBody>
      </p:sp>
    </p:spTree>
    <p:custDataLst>
      <p:tags r:id="rId1"/>
    </p:custDataLst>
    <p:extLst>
      <p:ext uri="{BB962C8B-B14F-4D97-AF65-F5344CB8AC3E}">
        <p14:creationId xmlns:p14="http://schemas.microsoft.com/office/powerpoint/2010/main" val="269455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2" y="1197251"/>
            <a:ext cx="7343362" cy="523220"/>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2</a:t>
            </a:r>
            <a:r>
              <a:rPr lang="en-US" sz="1400" b="1" baseline="30000" dirty="0">
                <a:effectLst/>
                <a:latin typeface="Arial" panose="020B0604020202020204" pitchFamily="34" charset="0"/>
                <a:ea typeface="Calibri" panose="020F0502020204030204" pitchFamily="34" charset="0"/>
                <a:cs typeface="Arial" panose="020B0604020202020204" pitchFamily="34" charset="0"/>
              </a:rPr>
              <a:t>nd</a:t>
            </a:r>
            <a:r>
              <a:rPr lang="en-US" sz="1400" b="1" dirty="0">
                <a:effectLst/>
                <a:latin typeface="Arial" panose="020B0604020202020204" pitchFamily="34" charset="0"/>
                <a:ea typeface="Calibri" panose="020F0502020204030204" pitchFamily="34" charset="0"/>
                <a:cs typeface="Arial" panose="020B0604020202020204" pitchFamily="34" charset="0"/>
              </a:rPr>
              <a:t>.MD – for you and your eligible dependent(s) enrolled in the Bind Health Plan or in a UnitedHealthcare Plan for certain procedures.</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67618" y="1706254"/>
            <a:ext cx="8408763" cy="2492990"/>
          </a:xfrm>
          <a:prstGeom prst="rect">
            <a:avLst/>
          </a:prstGeom>
        </p:spPr>
        <p:txBody>
          <a:bodyPr wrap="square">
            <a:spAutoFit/>
          </a:bodyPr>
          <a:lstStyle/>
          <a:p>
            <a:pPr marR="0" lvl="0">
              <a:spcBef>
                <a:spcPts val="0"/>
              </a:spcBef>
              <a:spcAft>
                <a:spcPts val="0"/>
              </a:spcAft>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You and your eligible dependent(s) have access to 2</a:t>
            </a:r>
            <a:r>
              <a:rPr lang="en-US" sz="1200" baseline="30000" dirty="0">
                <a:effectLst/>
                <a:latin typeface="Arial" panose="020B0604020202020204" pitchFamily="34" charset="0"/>
                <a:ea typeface="Calibri" panose="020F0502020204030204" pitchFamily="34" charset="0"/>
                <a:cs typeface="Arial" panose="020B0604020202020204" pitchFamily="34" charset="0"/>
              </a:rPr>
              <a:t>nd</a:t>
            </a:r>
            <a:r>
              <a:rPr lang="en-US" sz="1200" dirty="0">
                <a:effectLst/>
                <a:latin typeface="Arial" panose="020B0604020202020204" pitchFamily="34" charset="0"/>
                <a:ea typeface="Calibri" panose="020F0502020204030204" pitchFamily="34" charset="0"/>
                <a:cs typeface="Arial" panose="020B0604020202020204" pitchFamily="34" charset="0"/>
              </a:rPr>
              <a:t>.MD, a service which offers expert-lead education and guidance on any major medical decision you and your family may be facing. With one of the highest satisfaction ratings in healthcare, 2</a:t>
            </a:r>
            <a:r>
              <a:rPr lang="en-US" sz="1200" baseline="30000" dirty="0">
                <a:effectLst/>
                <a:latin typeface="Arial" panose="020B0604020202020204" pitchFamily="34" charset="0"/>
                <a:ea typeface="Calibri" panose="020F0502020204030204" pitchFamily="34" charset="0"/>
                <a:cs typeface="Arial" panose="020B0604020202020204" pitchFamily="34" charset="0"/>
              </a:rPr>
              <a:t>nd</a:t>
            </a:r>
            <a:r>
              <a:rPr lang="en-US" sz="1200" dirty="0">
                <a:effectLst/>
                <a:latin typeface="Arial" panose="020B0604020202020204" pitchFamily="34" charset="0"/>
                <a:ea typeface="Calibri" panose="020F0502020204030204" pitchFamily="34" charset="0"/>
                <a:cs typeface="Arial" panose="020B0604020202020204" pitchFamily="34" charset="0"/>
              </a:rPr>
              <a:t>.MD provides you with the answers you need within days, so you can get the care you need.</a:t>
            </a:r>
          </a:p>
          <a:p>
            <a:pPr marR="0" lvl="0">
              <a:spcBef>
                <a:spcPts val="0"/>
              </a:spcBef>
              <a:spcAft>
                <a:spcPts val="0"/>
              </a:spcAft>
              <a:tabLst>
                <a:tab pos="457200" algn="l"/>
              </a:tabLst>
            </a:pPr>
            <a:endParaRPr lang="en-US" sz="1200" b="1"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New for 2022! Shoulder surgery has been added to the additional responsibility condition list. </a:t>
            </a:r>
          </a:p>
          <a:p>
            <a:pPr marR="0" lvl="0">
              <a:spcBef>
                <a:spcPts val="0"/>
              </a:spcBef>
              <a:spcAft>
                <a:spcPts val="0"/>
              </a:spcAft>
              <a:tabLst>
                <a:tab pos="457200" algn="l"/>
              </a:tabLst>
            </a:pPr>
            <a:endParaRPr lang="en-US" sz="1200" b="1"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Lumen will require that you consult with 2</a:t>
            </a:r>
            <a:r>
              <a:rPr lang="en-US" sz="1200" baseline="30000" dirty="0">
                <a:effectLst/>
                <a:latin typeface="Arial" panose="020B0604020202020204" pitchFamily="34" charset="0"/>
                <a:ea typeface="Calibri" panose="020F0502020204030204" pitchFamily="34" charset="0"/>
                <a:cs typeface="Arial" panose="020B0604020202020204" pitchFamily="34" charset="0"/>
              </a:rPr>
              <a:t>nd</a:t>
            </a:r>
            <a:r>
              <a:rPr lang="en-US" sz="1200" dirty="0">
                <a:effectLst/>
                <a:latin typeface="Arial" panose="020B0604020202020204" pitchFamily="34" charset="0"/>
                <a:ea typeface="Calibri" panose="020F0502020204030204" pitchFamily="34" charset="0"/>
                <a:cs typeface="Arial" panose="020B0604020202020204" pitchFamily="34" charset="0"/>
              </a:rPr>
              <a:t>.MD prior to hip, knee, shoulder (new) or spine surgery (on a non-emergency basis). It is your choice to follow the guidance of the 2</a:t>
            </a:r>
            <a:r>
              <a:rPr lang="en-US" sz="1200" baseline="30000" dirty="0">
                <a:effectLst/>
                <a:latin typeface="Arial" panose="020B0604020202020204" pitchFamily="34" charset="0"/>
                <a:ea typeface="Calibri" panose="020F0502020204030204" pitchFamily="34" charset="0"/>
                <a:cs typeface="Arial" panose="020B0604020202020204" pitchFamily="34" charset="0"/>
              </a:rPr>
              <a:t>nd</a:t>
            </a:r>
            <a:r>
              <a:rPr lang="en-US" sz="1200" dirty="0">
                <a:effectLst/>
                <a:latin typeface="Arial" panose="020B0604020202020204" pitchFamily="34" charset="0"/>
                <a:ea typeface="Calibri" panose="020F0502020204030204" pitchFamily="34" charset="0"/>
                <a:cs typeface="Arial" panose="020B0604020202020204" pitchFamily="34" charset="0"/>
              </a:rPr>
              <a:t>.MD specialist. However, if you do not seek a second opinion for these surgeries, you will e responsible for an additional $500 out-of-pocket cost, whether or not you’ve met your annual deductible, if applicable. Depending on where you live and the physician you are currently seeing, treatment recommendations can vary widely for certain surgical procedures. Lumen is committed to ensuring you and your family are fully educated by some of the best doctors in the country before making a major medical decision. </a:t>
            </a:r>
          </a:p>
          <a:p>
            <a:pPr marR="0" lvl="0">
              <a:spcBef>
                <a:spcPts val="0"/>
              </a:spcBef>
              <a:spcAft>
                <a:spcPts val="0"/>
              </a:spcAft>
              <a:tabLst>
                <a:tab pos="457200" algn="l"/>
              </a:tabLst>
            </a:pPr>
            <a:endParaRPr lang="en-US" sz="1200" b="1"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96F9E379-DB53-4F5B-9548-14E54E1BE111}"/>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18</a:t>
            </a:r>
          </a:p>
        </p:txBody>
      </p:sp>
    </p:spTree>
    <p:custDataLst>
      <p:tags r:id="rId1"/>
    </p:custDataLst>
    <p:extLst>
      <p:ext uri="{BB962C8B-B14F-4D97-AF65-F5344CB8AC3E}">
        <p14:creationId xmlns:p14="http://schemas.microsoft.com/office/powerpoint/2010/main" val="199599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2" y="1214029"/>
            <a:ext cx="7343362"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Surgical Management Solutions – UnitedHealthcare Plan</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67618" y="1599850"/>
            <a:ext cx="8408763" cy="2862322"/>
          </a:xfrm>
          <a:prstGeom prst="rect">
            <a:avLst/>
          </a:prstGeom>
        </p:spPr>
        <p:txBody>
          <a:bodyPr wrap="square">
            <a:spAutoFit/>
          </a:bodyPr>
          <a:lstStyle/>
          <a:p>
            <a:pPr marL="171450" marR="0" lvl="0" indent="-171450">
              <a:spcBef>
                <a:spcPts val="0"/>
              </a:spcBef>
              <a:spcAft>
                <a:spcPts val="0"/>
              </a:spcAft>
              <a:buFont typeface="Arial" panose="020B0604020202020204" pitchFamily="34" charset="0"/>
              <a:buChar char="•"/>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Surgical Management Solutions (SMS) is part of your health plan and exists to simplify your path to affordable, quality surgery. Think of SMS as a surgical concierge service. </a:t>
            </a:r>
          </a:p>
          <a:p>
            <a:pPr marL="171450" marR="0" lvl="0" indent="-171450">
              <a:spcBef>
                <a:spcPts val="0"/>
              </a:spcBef>
              <a:spcAft>
                <a:spcPts val="0"/>
              </a:spcAft>
              <a:buFont typeface="Arial" panose="020B0604020202020204" pitchFamily="34" charset="0"/>
              <a:buChar char="•"/>
              <a:tabLst>
                <a:tab pos="4572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In one phone call to SMS, you can get instant access to a care advocate who will help you find a local surgeon who specializes in your condition, schedule an appointment for you and talk to you about your options for where you can receive care for a surgery or other outpatient procedure. </a:t>
            </a:r>
          </a:p>
          <a:p>
            <a:pPr marL="171450" marR="0" lvl="0" indent="-171450">
              <a:spcBef>
                <a:spcPts val="0"/>
              </a:spcBef>
              <a:spcAft>
                <a:spcPts val="0"/>
              </a:spcAft>
              <a:buFont typeface="Arial" panose="020B0604020202020204" pitchFamily="34" charset="0"/>
              <a:buChar char="•"/>
              <a:tabLst>
                <a:tab pos="4572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SMS will be available for your or your family member throughout the experience of getting surgery, available to answer questions and assist at any time.</a:t>
            </a:r>
          </a:p>
          <a:p>
            <a:pPr marL="171450" marR="0" lvl="0" indent="-171450">
              <a:spcBef>
                <a:spcPts val="0"/>
              </a:spcBef>
              <a:spcAft>
                <a:spcPts val="0"/>
              </a:spcAft>
              <a:buFont typeface="Arial" panose="020B0604020202020204" pitchFamily="34" charset="0"/>
              <a:buChar char="•"/>
              <a:tabLst>
                <a:tab pos="457200" algn="l"/>
              </a:tabLs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To speak to a SMS surgical care advocate, you can call SMS at </a:t>
            </a:r>
            <a:r>
              <a:rPr lang="en-US" sz="1200" b="1" dirty="0">
                <a:latin typeface="Arial" panose="020B0604020202020204" pitchFamily="34" charset="0"/>
                <a:ea typeface="Calibri" panose="020F0502020204030204" pitchFamily="34" charset="0"/>
                <a:cs typeface="Arial" panose="020B0604020202020204" pitchFamily="34" charset="0"/>
              </a:rPr>
              <a:t>833-344-1640</a:t>
            </a:r>
            <a:r>
              <a:rPr lang="en-US" sz="1200" dirty="0">
                <a:latin typeface="Arial" panose="020B0604020202020204" pitchFamily="34" charset="0"/>
                <a:ea typeface="Calibri" panose="020F0502020204030204" pitchFamily="34" charset="0"/>
                <a:cs typeface="Arial" panose="020B0604020202020204" pitchFamily="34" charset="0"/>
              </a:rPr>
              <a:t>. </a:t>
            </a:r>
          </a:p>
          <a:p>
            <a:pPr marL="171450" marR="0" lvl="0" indent="-171450">
              <a:spcBef>
                <a:spcPts val="0"/>
              </a:spcBef>
              <a:spcAft>
                <a:spcPts val="0"/>
              </a:spcAft>
              <a:buFont typeface="Arial" panose="020B0604020202020204" pitchFamily="34" charset="0"/>
              <a:buChar char="•"/>
              <a:tabLst>
                <a:tab pos="4572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For more information: </a:t>
            </a:r>
            <a:r>
              <a:rPr lang="en-US" sz="1200" b="1" dirty="0">
                <a:latin typeface="Arial" panose="020B0604020202020204" pitchFamily="34" charset="0"/>
                <a:ea typeface="Calibri" panose="020F0502020204030204" pitchFamily="34" charset="0"/>
                <a:cs typeface="Arial" panose="020B0604020202020204" pitchFamily="34" charset="0"/>
                <a:hlinkClick r:id="rId4"/>
              </a:rPr>
              <a:t>surgicalmanagmeentsolutions.com</a:t>
            </a:r>
            <a:endParaRPr lang="en-US" sz="1200" b="1"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9BD3F759-ED77-4EFD-840E-AA8568844C2A}"/>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19</a:t>
            </a:r>
          </a:p>
        </p:txBody>
      </p:sp>
    </p:spTree>
    <p:custDataLst>
      <p:tags r:id="rId1"/>
    </p:custDataLst>
    <p:extLst>
      <p:ext uri="{BB962C8B-B14F-4D97-AF65-F5344CB8AC3E}">
        <p14:creationId xmlns:p14="http://schemas.microsoft.com/office/powerpoint/2010/main" val="10898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3" name="Text Placeholder 3">
            <a:extLst>
              <a:ext uri="{FF2B5EF4-FFF2-40B4-BE49-F238E27FC236}">
                <a16:creationId xmlns="" xmlns:a16="http://schemas.microsoft.com/office/drawing/2014/main" id="{D7034BB1-C2F6-4F2A-9EE5-13F3A8C517B6}"/>
              </a:ext>
            </a:extLst>
          </p:cNvPr>
          <p:cNvSpPr txBox="1">
            <a:spLocks/>
          </p:cNvSpPr>
          <p:nvPr/>
        </p:nvSpPr>
        <p:spPr>
          <a:xfrm>
            <a:off x="254367" y="1173381"/>
            <a:ext cx="8635266" cy="548293"/>
          </a:xfrm>
          <a:prstGeom prst="rect">
            <a:avLst/>
          </a:prstGeom>
        </p:spPr>
        <p:txBody>
          <a:bodyPr>
            <a:normAutofit/>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solidFill>
                  <a:schemeClr val="tx1">
                    <a:lumMod val="95000"/>
                    <a:lumOff val="5000"/>
                  </a:schemeClr>
                </a:solidFill>
              </a:rPr>
              <a:t>Get ready to choose your options Nov. 3 – Nov. 17, 2021</a:t>
            </a:r>
            <a:endParaRPr lang="en-US" dirty="0"/>
          </a:p>
          <a:p>
            <a:pPr marL="0" indent="0">
              <a:lnSpc>
                <a:spcPct val="120000"/>
              </a:lnSpc>
              <a:buNone/>
            </a:pPr>
            <a:endParaRPr lang="en-US" dirty="0">
              <a:latin typeface="Arial" charset="0"/>
              <a:ea typeface="Arial" charset="0"/>
              <a:cs typeface="Arial" charset="0"/>
            </a:endParaRPr>
          </a:p>
          <a:p>
            <a:pPr marL="0" indent="0">
              <a:buNone/>
            </a:pPr>
            <a:endParaRPr lang="en-US" dirty="0">
              <a:latin typeface="Arial" charset="0"/>
              <a:ea typeface="Arial" charset="0"/>
              <a:cs typeface="Arial" charset="0"/>
            </a:endParaRPr>
          </a:p>
        </p:txBody>
      </p:sp>
      <p:sp>
        <p:nvSpPr>
          <p:cNvPr id="5" name="Rectangle 4">
            <a:extLst>
              <a:ext uri="{FF2B5EF4-FFF2-40B4-BE49-F238E27FC236}">
                <a16:creationId xmlns="" xmlns:a16="http://schemas.microsoft.com/office/drawing/2014/main" id="{AE8D538D-9937-438A-A88A-5DCCD929826E}"/>
              </a:ext>
            </a:extLst>
          </p:cNvPr>
          <p:cNvSpPr/>
          <p:nvPr/>
        </p:nvSpPr>
        <p:spPr>
          <a:xfrm>
            <a:off x="277771" y="1686514"/>
            <a:ext cx="8010552" cy="307777"/>
          </a:xfrm>
          <a:prstGeom prst="rect">
            <a:avLst/>
          </a:prstGeom>
        </p:spPr>
        <p:txBody>
          <a:bodyPr wrap="square">
            <a:spAutoFit/>
          </a:bodyPr>
          <a:lstStyle/>
          <a:p>
            <a:pPr>
              <a:buClr>
                <a:schemeClr val="tx2"/>
              </a:buClr>
            </a:pPr>
            <a:r>
              <a:rPr lang="en-US" sz="1400" b="1" dirty="0">
                <a:solidFill>
                  <a:srgbClr val="000000"/>
                </a:solidFill>
                <a:cs typeface="Arial" panose="020B0604020202020204" pitchFamily="34" charset="0"/>
              </a:rPr>
              <a:t>Starting Oct. 27, 2021, we encourage employees to review the following information.</a:t>
            </a: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8" name="Rectangle 7">
            <a:extLst>
              <a:ext uri="{FF2B5EF4-FFF2-40B4-BE49-F238E27FC236}">
                <a16:creationId xmlns="" xmlns:a16="http://schemas.microsoft.com/office/drawing/2014/main" id="{FC6587E3-A1A4-47D8-A844-48182101BCE6}"/>
              </a:ext>
            </a:extLst>
          </p:cNvPr>
          <p:cNvSpPr/>
          <p:nvPr/>
        </p:nvSpPr>
        <p:spPr>
          <a:xfrm>
            <a:off x="487371" y="2100482"/>
            <a:ext cx="7343362" cy="1384995"/>
          </a:xfrm>
          <a:prstGeom prst="rect">
            <a:avLst/>
          </a:prstGeom>
        </p:spPr>
        <p:txBody>
          <a:bodyPr wrap="square">
            <a:spAutoFit/>
          </a:bodyPr>
          <a:lstStyle/>
          <a:p>
            <a:pPr marL="171450" indent="-171450">
              <a:buClr>
                <a:schemeClr val="tx2"/>
              </a:buClr>
              <a:buFont typeface="Arial" panose="020B0604020202020204" pitchFamily="34" charset="0"/>
              <a:buChar char="•"/>
            </a:pPr>
            <a:r>
              <a:rPr lang="en-US" sz="1200" dirty="0">
                <a:solidFill>
                  <a:srgbClr val="000000"/>
                </a:solidFill>
                <a:cs typeface="Arial" panose="020B0604020202020204" pitchFamily="34" charset="0"/>
              </a:rPr>
              <a:t>Annual Enrollment Preview Week on InsideLink</a:t>
            </a:r>
          </a:p>
          <a:p>
            <a:pPr marL="171450" indent="-171450">
              <a:buClr>
                <a:schemeClr val="tx2"/>
              </a:buClr>
              <a:buFont typeface="Arial" panose="020B0604020202020204" pitchFamily="34" charset="0"/>
              <a:buChar char="•"/>
            </a:pPr>
            <a:r>
              <a:rPr lang="en-US" sz="1200" dirty="0">
                <a:solidFill>
                  <a:srgbClr val="000000"/>
                </a:solidFill>
                <a:cs typeface="Arial" panose="020B0604020202020204" pitchFamily="34" charset="0"/>
              </a:rPr>
              <a:t>#LiveWellatLumen newsletters</a:t>
            </a:r>
          </a:p>
          <a:p>
            <a:pPr marL="171450" indent="-171450">
              <a:buClr>
                <a:schemeClr val="tx2"/>
              </a:buClr>
              <a:buFont typeface="Arial" panose="020B0604020202020204" pitchFamily="34" charset="0"/>
              <a:buChar char="•"/>
            </a:pPr>
            <a:r>
              <a:rPr lang="en-US" sz="1200" dirty="0">
                <a:solidFill>
                  <a:srgbClr val="000000"/>
                </a:solidFill>
                <a:cs typeface="Arial" panose="020B0604020202020204" pitchFamily="34" charset="0"/>
              </a:rPr>
              <a:t>ALEX </a:t>
            </a:r>
          </a:p>
          <a:p>
            <a:pPr marL="171450" indent="-171450">
              <a:buClr>
                <a:schemeClr val="tx2"/>
              </a:buClr>
              <a:buFont typeface="Arial" panose="020B0604020202020204" pitchFamily="34" charset="0"/>
              <a:buChar char="•"/>
            </a:pPr>
            <a:r>
              <a:rPr lang="en-US" sz="1200" dirty="0">
                <a:solidFill>
                  <a:srgbClr val="000000"/>
                </a:solidFill>
                <a:cs typeface="Arial" panose="020B0604020202020204" pitchFamily="34" charset="0"/>
              </a:rPr>
              <a:t>Annual Enrollment Guide </a:t>
            </a:r>
          </a:p>
          <a:p>
            <a:pPr marL="171450" indent="-171450">
              <a:buClr>
                <a:schemeClr val="tx2"/>
              </a:buClr>
              <a:buFont typeface="Arial" panose="020B0604020202020204" pitchFamily="34" charset="0"/>
              <a:buChar char="•"/>
            </a:pPr>
            <a:r>
              <a:rPr lang="en-US" sz="1200" dirty="0">
                <a:solidFill>
                  <a:srgbClr val="000000"/>
                </a:solidFill>
                <a:cs typeface="Arial" panose="020B0604020202020204" pitchFamily="34" charset="0"/>
              </a:rPr>
              <a:t>Annual Enrollment Homepage on InsideLink</a:t>
            </a:r>
          </a:p>
          <a:p>
            <a:pPr marL="171450" indent="-171450">
              <a:buClr>
                <a:schemeClr val="tx2"/>
              </a:buClr>
              <a:buFont typeface="Arial" panose="020B0604020202020204" pitchFamily="34" charset="0"/>
              <a:buChar char="•"/>
            </a:pPr>
            <a:r>
              <a:rPr lang="en-US" sz="1200" dirty="0">
                <a:solidFill>
                  <a:srgbClr val="000000"/>
                </a:solidFill>
                <a:cs typeface="Arial" panose="020B0604020202020204" pitchFamily="34" charset="0"/>
              </a:rPr>
              <a:t>Short Benefit Videos</a:t>
            </a:r>
          </a:p>
          <a:p>
            <a:pPr marL="171450" indent="-171450">
              <a:buClr>
                <a:schemeClr val="tx2"/>
              </a:buClr>
              <a:buFont typeface="Arial" panose="020B0604020202020204" pitchFamily="34" charset="0"/>
              <a:buChar char="•"/>
            </a:pPr>
            <a:r>
              <a:rPr lang="en-US" sz="1200" dirty="0">
                <a:solidFill>
                  <a:srgbClr val="000000"/>
                </a:solidFill>
                <a:cs typeface="Arial" panose="020B0604020202020204" pitchFamily="34" charset="0"/>
              </a:rPr>
              <a:t>Personal Benefits Budget Worksheet</a:t>
            </a:r>
          </a:p>
        </p:txBody>
      </p:sp>
      <p:sp>
        <p:nvSpPr>
          <p:cNvPr id="6" name="TextBox 5">
            <a:extLst>
              <a:ext uri="{FF2B5EF4-FFF2-40B4-BE49-F238E27FC236}">
                <a16:creationId xmlns="" xmlns:a16="http://schemas.microsoft.com/office/drawing/2014/main" id="{D74C6E54-3561-48F2-A720-6DFBDC8776A6}"/>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a:t>
            </a:r>
          </a:p>
        </p:txBody>
      </p:sp>
    </p:spTree>
    <p:custDataLst>
      <p:tags r:id="rId1"/>
    </p:custDataLst>
    <p:extLst>
      <p:ext uri="{BB962C8B-B14F-4D97-AF65-F5344CB8AC3E}">
        <p14:creationId xmlns:p14="http://schemas.microsoft.com/office/powerpoint/2010/main" val="2420342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2" y="1149412"/>
            <a:ext cx="8593321" cy="307777"/>
          </a:xfrm>
          <a:prstGeom prst="rect">
            <a:avLst/>
          </a:prstGeom>
        </p:spPr>
        <p:txBody>
          <a:bodyPr wrap="square">
            <a:spAutoFit/>
          </a:bodyPr>
          <a:lstStyle/>
          <a:p>
            <a:pPr>
              <a:buClr>
                <a:schemeClr val="tx2"/>
              </a:buClr>
            </a:pPr>
            <a:r>
              <a:rPr lang="en-US" sz="1400" b="1" dirty="0">
                <a:solidFill>
                  <a:srgbClr val="000000"/>
                </a:solidFill>
                <a:cs typeface="Arial" panose="020B0604020202020204" pitchFamily="34" charset="0"/>
              </a:rPr>
              <a:t>Virtual Physical Therapy</a:t>
            </a:r>
            <a:endParaRPr lang="en-US" sz="1400" dirty="0">
              <a:solidFill>
                <a:srgbClr val="000000"/>
              </a:solidFill>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49342" y="1820774"/>
            <a:ext cx="8408763" cy="3231654"/>
          </a:xfrm>
          <a:prstGeom prst="rect">
            <a:avLst/>
          </a:prstGeom>
        </p:spPr>
        <p:txBody>
          <a:bodyPr wrap="square">
            <a:spAutoFit/>
          </a:bodyPr>
          <a:lstStyle/>
          <a:p>
            <a:pPr marR="0" lvl="0">
              <a:spcBef>
                <a:spcPts val="0"/>
              </a:spcBef>
              <a:spcAft>
                <a:spcPts val="0"/>
              </a:spcAft>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Lumen is excited to announce we are partnering with Hinge Health to help you conquer back ad joint pain. Best of all, Hinge Health’s programs are provided at no cost to your and your eligible dependents enrolled in a Lumen medical plan.</a:t>
            </a:r>
          </a:p>
          <a:p>
            <a:pPr marR="0" lvl="0">
              <a:spcBef>
                <a:spcPts val="0"/>
              </a:spcBef>
              <a:spcAft>
                <a:spcPts val="0"/>
              </a:spcAft>
              <a:tabLst>
                <a:tab pos="4572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Hinge Health provides all the tools you need to get moving again from the comfort of your home. Here are some ways your treatment plan could be tailored </a:t>
            </a:r>
            <a:r>
              <a:rPr lang="en-US" sz="1200" dirty="0">
                <a:latin typeface="Arial" panose="020B0604020202020204" pitchFamily="34" charset="0"/>
                <a:ea typeface="Calibri" panose="020F0502020204030204" pitchFamily="34" charset="0"/>
                <a:cs typeface="Arial" panose="020B0604020202020204" pitchFamily="34" charset="0"/>
              </a:rPr>
              <a:t>to you:</a:t>
            </a:r>
          </a:p>
          <a:p>
            <a:pPr marR="0" lvl="0">
              <a:spcBef>
                <a:spcPts val="0"/>
              </a:spcBef>
              <a:spcAft>
                <a:spcPts val="0"/>
              </a:spcAft>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Get a personal care team, including a physical therapist and health coach</a:t>
            </a:r>
          </a:p>
          <a:p>
            <a:pPr marL="171450" marR="0" lvl="0" indent="-17145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Schedu</a:t>
            </a:r>
            <a:r>
              <a:rPr lang="en-US" sz="1200" dirty="0">
                <a:latin typeface="Arial" panose="020B0604020202020204" pitchFamily="34" charset="0"/>
                <a:ea typeface="Calibri" panose="020F0502020204030204" pitchFamily="34" charset="0"/>
                <a:cs typeface="Arial" panose="020B0604020202020204" pitchFamily="34" charset="0"/>
              </a:rPr>
              <a:t>le as many personal physical therapy sessions as needed</a:t>
            </a:r>
          </a:p>
          <a:p>
            <a:pPr marL="171450" marR="0" lvl="0" indent="-17145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Receive wearable sensors that give live feedback on your form in their app</a:t>
            </a:r>
          </a:p>
          <a:p>
            <a:pPr marL="171450" marR="0" lvl="0" indent="-171450">
              <a:spcBef>
                <a:spcPts val="0"/>
              </a:spcBef>
              <a:spcAft>
                <a:spcPts val="0"/>
              </a:spcAft>
              <a:buFont typeface="Arial" panose="020B0604020202020204" pitchFamily="34" charset="0"/>
              <a:buChar char="•"/>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Get a second opinion on your recommended surgery and treatment plan</a:t>
            </a:r>
          </a:p>
          <a:p>
            <a:pPr marR="0" lvl="0">
              <a:spcBef>
                <a:spcPts val="0"/>
              </a:spcBef>
              <a:spcAft>
                <a:spcPts val="0"/>
              </a:spcAft>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If you don’t have pain and are just looking to stay healthy, you can sign up for their free app. Recommended exercises will be tailored to you based on your job and lifestyle.</a:t>
            </a:r>
          </a:p>
          <a:p>
            <a:pPr marR="0" lvl="0">
              <a:spcBef>
                <a:spcPts val="0"/>
              </a:spcBef>
              <a:spcAft>
                <a:spcPts val="0"/>
              </a:spcAft>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Enrollment opens Jan. 1, 2022. For questions you can call Hinge Health at </a:t>
            </a:r>
            <a:r>
              <a:rPr lang="en-US" sz="1200" b="1" dirty="0">
                <a:effectLst/>
                <a:latin typeface="Arial" panose="020B0604020202020204" pitchFamily="34" charset="0"/>
                <a:ea typeface="Calibri" panose="020F0502020204030204" pitchFamily="34" charset="0"/>
                <a:cs typeface="Arial" panose="020B0604020202020204" pitchFamily="34" charset="0"/>
              </a:rPr>
              <a:t>855-902-2777</a:t>
            </a:r>
            <a:r>
              <a:rPr lang="en-US" sz="1200" dirty="0">
                <a:effectLst/>
                <a:latin typeface="Arial" panose="020B0604020202020204" pitchFamily="34" charset="0"/>
                <a:ea typeface="Calibri" panose="020F0502020204030204" pitchFamily="34" charset="0"/>
                <a:cs typeface="Arial" panose="020B0604020202020204" pitchFamily="34" charset="0"/>
              </a:rPr>
              <a:t> or send an email to </a:t>
            </a:r>
            <a:r>
              <a:rPr lang="en-US" sz="1200" b="1" dirty="0" err="1">
                <a:effectLst/>
                <a:latin typeface="Arial" panose="020B0604020202020204" pitchFamily="34" charset="0"/>
                <a:ea typeface="Calibri" panose="020F0502020204030204" pitchFamily="34" charset="0"/>
                <a:cs typeface="Arial" panose="020B0604020202020204" pitchFamily="34" charset="0"/>
                <a:hlinkClick r:id="rId4"/>
              </a:rPr>
              <a:t>hello@hingehealth.comComplex</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78D2D389-EA08-4B2A-8DAB-350D0D7FDDF2}"/>
              </a:ext>
            </a:extLst>
          </p:cNvPr>
          <p:cNvSpPr/>
          <p:nvPr/>
        </p:nvSpPr>
        <p:spPr>
          <a:xfrm>
            <a:off x="349342" y="1485093"/>
            <a:ext cx="8593321" cy="307777"/>
          </a:xfrm>
          <a:prstGeom prst="rect">
            <a:avLst/>
          </a:prstGeom>
        </p:spPr>
        <p:txBody>
          <a:bodyPr wrap="square">
            <a:spAutoFit/>
          </a:bodyPr>
          <a:lstStyle/>
          <a:p>
            <a:pPr>
              <a:buClr>
                <a:schemeClr val="tx2"/>
              </a:buClr>
            </a:pPr>
            <a:r>
              <a:rPr lang="en-US" sz="1400" b="1" dirty="0">
                <a:solidFill>
                  <a:srgbClr val="000000"/>
                </a:solidFill>
                <a:cs typeface="Arial" panose="020B0604020202020204" pitchFamily="34" charset="0"/>
              </a:rPr>
              <a:t>Hinge Health – Bind Health Plan or UnitedHealthcare Plan  </a:t>
            </a:r>
            <a:endParaRPr lang="en-US" sz="1400" dirty="0">
              <a:solidFill>
                <a:srgbClr val="000000"/>
              </a:solidFill>
              <a:cs typeface="Arial" panose="020B0604020202020204" pitchFamily="34" charset="0"/>
            </a:endParaRPr>
          </a:p>
        </p:txBody>
      </p:sp>
      <p:sp>
        <p:nvSpPr>
          <p:cNvPr id="8" name="TextBox 7">
            <a:extLst>
              <a:ext uri="{FF2B5EF4-FFF2-40B4-BE49-F238E27FC236}">
                <a16:creationId xmlns="" xmlns:a16="http://schemas.microsoft.com/office/drawing/2014/main" id="{77E89ED5-F008-4E47-BBEC-AE013A19D4D8}"/>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20</a:t>
            </a:r>
          </a:p>
        </p:txBody>
      </p:sp>
    </p:spTree>
    <p:custDataLst>
      <p:tags r:id="rId1"/>
    </p:custDataLst>
    <p:extLst>
      <p:ext uri="{BB962C8B-B14F-4D97-AF65-F5344CB8AC3E}">
        <p14:creationId xmlns:p14="http://schemas.microsoft.com/office/powerpoint/2010/main" val="397705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216524"/>
            <a:ext cx="7343362" cy="307777"/>
          </a:xfrm>
          <a:prstGeom prst="rect">
            <a:avLst/>
          </a:prstGeom>
        </p:spPr>
        <p:txBody>
          <a:bodyPr wrap="square">
            <a:spAutoFit/>
          </a:bodyPr>
          <a:lstStyle/>
          <a:p>
            <a:pPr>
              <a:buClr>
                <a:schemeClr val="tx2"/>
              </a:buClr>
            </a:pPr>
            <a:r>
              <a:rPr lang="en-US" sz="1400" b="1" dirty="0">
                <a:solidFill>
                  <a:srgbClr val="000000"/>
                </a:solidFill>
                <a:cs typeface="Arial" panose="020B0604020202020204" pitchFamily="34" charset="0"/>
              </a:rPr>
              <a:t>Virtual Physical Therapy</a:t>
            </a:r>
            <a:endParaRPr lang="en-US" sz="1400" dirty="0">
              <a:solidFill>
                <a:srgbClr val="000000"/>
              </a:solidFill>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49342" y="1963387"/>
            <a:ext cx="8408763" cy="1754326"/>
          </a:xfrm>
          <a:prstGeom prst="rect">
            <a:avLst/>
          </a:prstGeom>
        </p:spPr>
        <p:txBody>
          <a:bodyPr wrap="square">
            <a:spAutoFit/>
          </a:bodyPr>
          <a:lstStyle/>
          <a:p>
            <a:pPr marR="0" lvl="0">
              <a:spcBef>
                <a:spcPts val="0"/>
              </a:spcBef>
              <a:spcAft>
                <a:spcPts val="0"/>
              </a:spcAft>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Kaia Health offers a next generation care solution for musculos</a:t>
            </a:r>
            <a:r>
              <a:rPr lang="en-US" sz="1200" dirty="0">
                <a:latin typeface="Arial" panose="020B0604020202020204" pitchFamily="34" charset="0"/>
                <a:ea typeface="Calibri" panose="020F0502020204030204" pitchFamily="34" charset="0"/>
                <a:cs typeface="Arial" panose="020B0604020202020204" pitchFamily="34" charset="0"/>
              </a:rPr>
              <a:t>keletal pain, delivered on-demand and available 24/7 through a mobile app on your smartphone or tablet. You can do physical therapy from anywhere. The new Kaia app is here to help with pain relief at no extra cost as part of your health plan. </a:t>
            </a:r>
          </a:p>
          <a:p>
            <a:pPr marR="0" lvl="0">
              <a:spcBef>
                <a:spcPts val="0"/>
              </a:spcBef>
              <a:spcAft>
                <a:spcPts val="0"/>
              </a:spcAft>
              <a:tabLst>
                <a:tab pos="4572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r>
              <a:rPr lang="en-US" sz="1200" dirty="0">
                <a:latin typeface="Arial" panose="020B0604020202020204" pitchFamily="34" charset="0"/>
                <a:ea typeface="Calibri" panose="020F0502020204030204" pitchFamily="34" charset="0"/>
                <a:cs typeface="Arial" panose="020B0604020202020204" pitchFamily="34" charset="0"/>
              </a:rPr>
              <a:t>Some of the benefits include 1-on-1 coaching with certified professionals, workouts tailored to you, lessons to help you recognize where pain is coming from, strengthening exercises plus relaxation techniques for pain management. Kaia uses technology to guide your movements and ensure you’re doing exercises correctly</a:t>
            </a:r>
            <a:r>
              <a:rPr lang="en-US" sz="1200" dirty="0">
                <a:effectLst/>
                <a:latin typeface="Arial" panose="020B0604020202020204" pitchFamily="34" charset="0"/>
                <a:ea typeface="Calibri" panose="020F0502020204030204" pitchFamily="34" charset="0"/>
                <a:cs typeface="Arial" panose="020B0604020202020204" pitchFamily="34" charset="0"/>
              </a:rPr>
              <a:t>.</a:t>
            </a:r>
          </a:p>
          <a:p>
            <a:pPr marR="0" lvl="0">
              <a:spcBef>
                <a:spcPts val="0"/>
              </a:spcBef>
              <a:spcAft>
                <a:spcPts val="0"/>
              </a:spcAft>
              <a:tabLst>
                <a:tab pos="4572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5EFD9514-1E4A-4BE9-860A-C40750C87934}"/>
              </a:ext>
            </a:extLst>
          </p:cNvPr>
          <p:cNvSpPr/>
          <p:nvPr/>
        </p:nvSpPr>
        <p:spPr>
          <a:xfrm>
            <a:off x="349342" y="1552205"/>
            <a:ext cx="8593321" cy="307777"/>
          </a:xfrm>
          <a:prstGeom prst="rect">
            <a:avLst/>
          </a:prstGeom>
        </p:spPr>
        <p:txBody>
          <a:bodyPr wrap="square">
            <a:spAutoFit/>
          </a:bodyPr>
          <a:lstStyle/>
          <a:p>
            <a:pPr>
              <a:buClr>
                <a:schemeClr val="tx2"/>
              </a:buClr>
            </a:pPr>
            <a:r>
              <a:rPr lang="en-US" sz="1400" b="1" dirty="0">
                <a:solidFill>
                  <a:srgbClr val="000000"/>
                </a:solidFill>
                <a:cs typeface="Arial" panose="020B0604020202020204" pitchFamily="34" charset="0"/>
              </a:rPr>
              <a:t>Kaia Health – UnitedHealthcare Plan  </a:t>
            </a:r>
            <a:endParaRPr lang="en-US" sz="1400" dirty="0">
              <a:solidFill>
                <a:srgbClr val="000000"/>
              </a:solidFill>
              <a:cs typeface="Arial" panose="020B0604020202020204" pitchFamily="34" charset="0"/>
            </a:endParaRPr>
          </a:p>
        </p:txBody>
      </p:sp>
      <p:sp>
        <p:nvSpPr>
          <p:cNvPr id="9" name="TextBox 8">
            <a:extLst>
              <a:ext uri="{FF2B5EF4-FFF2-40B4-BE49-F238E27FC236}">
                <a16:creationId xmlns="" xmlns:a16="http://schemas.microsoft.com/office/drawing/2014/main" id="{CB796B85-866A-4B01-9246-308A3D270372}"/>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21</a:t>
            </a:r>
          </a:p>
        </p:txBody>
      </p:sp>
    </p:spTree>
    <p:custDataLst>
      <p:tags r:id="rId1"/>
    </p:custDataLst>
    <p:extLst>
      <p:ext uri="{BB962C8B-B14F-4D97-AF65-F5344CB8AC3E}">
        <p14:creationId xmlns:p14="http://schemas.microsoft.com/office/powerpoint/2010/main" val="117112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531E964-B7AA-4F3A-927C-064BF8418187}"/>
              </a:ext>
            </a:extLst>
          </p:cNvPr>
          <p:cNvSpPr/>
          <p:nvPr/>
        </p:nvSpPr>
        <p:spPr>
          <a:xfrm>
            <a:off x="197583" y="2002362"/>
            <a:ext cx="3300626" cy="1138773"/>
          </a:xfrm>
          <a:prstGeom prst="rect">
            <a:avLst/>
          </a:prstGeom>
        </p:spPr>
        <p:txBody>
          <a:bodyPr wrap="square">
            <a:spAutoFit/>
          </a:bodyPr>
          <a:lstStyle/>
          <a:p>
            <a:pPr algn="ctr">
              <a:spcBef>
                <a:spcPct val="20000"/>
              </a:spcBef>
              <a:buClr>
                <a:srgbClr val="0075C9"/>
              </a:buClr>
            </a:pPr>
            <a:r>
              <a:rPr lang="en-US" sz="2000" dirty="0">
                <a:solidFill>
                  <a:schemeClr val="bg1"/>
                </a:solidFill>
                <a:latin typeface="+mn-lt"/>
              </a:rPr>
              <a:t>Amazing People.</a:t>
            </a:r>
          </a:p>
          <a:p>
            <a:pPr algn="ctr">
              <a:spcBef>
                <a:spcPct val="20000"/>
              </a:spcBef>
              <a:buClr>
                <a:srgbClr val="0075C9"/>
              </a:buClr>
            </a:pPr>
            <a:r>
              <a:rPr lang="en-US" sz="2000" dirty="0">
                <a:solidFill>
                  <a:schemeClr val="bg1"/>
                </a:solidFill>
                <a:latin typeface="+mn-lt"/>
              </a:rPr>
              <a:t>Amazing Benefits.</a:t>
            </a:r>
          </a:p>
          <a:p>
            <a:pPr algn="ctr">
              <a:spcBef>
                <a:spcPct val="20000"/>
              </a:spcBef>
              <a:buClr>
                <a:srgbClr val="0075C9"/>
              </a:buClr>
            </a:pPr>
            <a:r>
              <a:rPr lang="en-US" sz="2000" dirty="0">
                <a:solidFill>
                  <a:schemeClr val="bg1"/>
                </a:solidFill>
                <a:latin typeface="+mn-lt"/>
              </a:rPr>
              <a:t>Find Your Fit.</a:t>
            </a:r>
            <a:endParaRPr lang="en-US" sz="500" b="1" dirty="0">
              <a:solidFill>
                <a:schemeClr val="bg1"/>
              </a:solidFill>
              <a:cs typeface="Arial" panose="020B0604020202020204" pitchFamily="34" charset="0"/>
            </a:endParaRPr>
          </a:p>
        </p:txBody>
      </p:sp>
      <p:sp>
        <p:nvSpPr>
          <p:cNvPr id="8" name="Rectangle 7">
            <a:extLst>
              <a:ext uri="{FF2B5EF4-FFF2-40B4-BE49-F238E27FC236}">
                <a16:creationId xmlns="" xmlns:a16="http://schemas.microsoft.com/office/drawing/2014/main" id="{53BB7BE1-B322-4543-B4BB-992A310A44CE}"/>
              </a:ext>
            </a:extLst>
          </p:cNvPr>
          <p:cNvSpPr/>
          <p:nvPr/>
        </p:nvSpPr>
        <p:spPr>
          <a:xfrm>
            <a:off x="4754869" y="1971585"/>
            <a:ext cx="3456264" cy="1200329"/>
          </a:xfrm>
          <a:prstGeom prst="rect">
            <a:avLst/>
          </a:prstGeom>
        </p:spPr>
        <p:txBody>
          <a:bodyPr wrap="square">
            <a:spAutoFit/>
          </a:bodyPr>
          <a:lstStyle/>
          <a:p>
            <a:pPr algn="ctr">
              <a:buClr>
                <a:schemeClr val="tx2"/>
              </a:buClr>
            </a:pPr>
            <a:r>
              <a:rPr lang="en-US" sz="2400" b="1" dirty="0">
                <a:solidFill>
                  <a:srgbClr val="000000"/>
                </a:solidFill>
                <a:cs typeface="Arial" panose="020B0604020202020204" pitchFamily="34" charset="0"/>
              </a:rPr>
              <a:t>Benefit Plan Administration Updates</a:t>
            </a:r>
          </a:p>
        </p:txBody>
      </p:sp>
    </p:spTree>
    <p:custDataLst>
      <p:tags r:id="rId1"/>
    </p:custDataLst>
    <p:extLst>
      <p:ext uri="{BB962C8B-B14F-4D97-AF65-F5344CB8AC3E}">
        <p14:creationId xmlns:p14="http://schemas.microsoft.com/office/powerpoint/2010/main" val="268375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208135"/>
            <a:ext cx="6076624" cy="307777"/>
          </a:xfrm>
          <a:prstGeom prst="rect">
            <a:avLst/>
          </a:prstGeom>
        </p:spPr>
        <p:txBody>
          <a:bodyPr wrap="square">
            <a:spAutoFit/>
          </a:bodyPr>
          <a:lstStyle/>
          <a:p>
            <a:pPr marL="117475" lvl="1">
              <a:tabLst>
                <a:tab pos="9144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New Plan Administrator for Health and Life Benefits</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0" y="1600103"/>
            <a:ext cx="8408763" cy="2677656"/>
          </a:xfrm>
          <a:prstGeom prst="rect">
            <a:avLst/>
          </a:prstGeom>
        </p:spPr>
        <p:txBody>
          <a:bodyPr wrap="square">
            <a:spAutoFit/>
          </a:bodyPr>
          <a:lstStyle/>
          <a:p>
            <a:pPr lvl="1">
              <a:tabLst>
                <a:tab pos="9144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Effective Jan. 1, 2022</a:t>
            </a:r>
            <a:r>
              <a:rPr lang="en-US" sz="1200" dirty="0">
                <a:latin typeface="Arial" panose="020B0604020202020204" pitchFamily="34" charset="0"/>
                <a:ea typeface="Calibri" panose="020F0502020204030204" pitchFamily="34" charset="0"/>
                <a:cs typeface="Arial" panose="020B0604020202020204" pitchFamily="34" charset="0"/>
              </a:rPr>
              <a:t>, Businessolver will administer eligibility for the Lumen Health Care Plan, Lumen Bind Health Plan, Lumen Disability Plan, Lumen Business Travel Accident Plan, Lumen Life Insurance Plan, Lumen Survivor Benefit Plan and Lumen Qualified Transportation Plan, referred to hereafter as the “Plan”. </a:t>
            </a:r>
          </a:p>
          <a:p>
            <a:pPr lvl="1">
              <a:tabLst>
                <a:tab pos="914400" algn="l"/>
              </a:tabLs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lvl="1">
              <a:tabLst>
                <a:tab pos="914400" algn="l"/>
              </a:tabLst>
            </a:pPr>
            <a:r>
              <a:rPr lang="en-US" sz="1200" b="1" dirty="0">
                <a:latin typeface="Arial" panose="020B0604020202020204" pitchFamily="34" charset="0"/>
                <a:ea typeface="Calibri" panose="020F0502020204030204" pitchFamily="34" charset="0"/>
                <a:cs typeface="Arial" panose="020B0604020202020204" pitchFamily="34" charset="0"/>
              </a:rPr>
              <a:t>Website and Phone Number Updates for the Service Center</a:t>
            </a:r>
          </a:p>
          <a:p>
            <a:pPr lvl="1">
              <a:tabLst>
                <a:tab pos="914400" algn="l"/>
              </a:tabLs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lvl="1">
              <a:tabLst>
                <a:tab pos="9144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Annual Enrollment</a:t>
            </a:r>
            <a:r>
              <a:rPr lang="en-US" sz="1200" b="1" dirty="0">
                <a:latin typeface="Arial" panose="020B0604020202020204" pitchFamily="34" charset="0"/>
                <a:ea typeface="Calibri" panose="020F0502020204030204" pitchFamily="34" charset="0"/>
                <a:cs typeface="Arial" panose="020B0604020202020204" pitchFamily="34" charset="0"/>
              </a:rPr>
              <a:t>/Benefit Eligibility 			Website 				Phone Number</a:t>
            </a:r>
          </a:p>
          <a:p>
            <a:pPr marR="0" lvl="1">
              <a:spcBef>
                <a:spcPts val="0"/>
              </a:spcBef>
              <a:spcAft>
                <a:spcPts val="0"/>
              </a:spcAft>
              <a:tabLst>
                <a:tab pos="914400" algn="l"/>
              </a:tabLs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R="0" lvl="1">
              <a:spcBef>
                <a:spcPts val="0"/>
              </a:spcBef>
              <a:spcAft>
                <a:spcPts val="0"/>
              </a:spcAft>
              <a:tabLst>
                <a:tab pos="9144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2022 Annual Enrollment 					</a:t>
            </a:r>
            <a:r>
              <a:rPr lang="en-US" sz="1200" b="1" dirty="0">
                <a:effectLst/>
                <a:latin typeface="Arial" panose="020B0604020202020204" pitchFamily="34" charset="0"/>
                <a:ea typeface="Calibri" panose="020F0502020204030204" pitchFamily="34" charset="0"/>
                <a:cs typeface="Arial" panose="020B0604020202020204" pitchFamily="34" charset="0"/>
                <a:hlinkClick r:id="rId4"/>
              </a:rPr>
              <a:t>l</a:t>
            </a:r>
            <a:r>
              <a:rPr lang="en-US" sz="1200" b="1" dirty="0">
                <a:latin typeface="Arial" panose="020B0604020202020204" pitchFamily="34" charset="0"/>
                <a:ea typeface="Calibri" panose="020F0502020204030204" pitchFamily="34" charset="0"/>
                <a:cs typeface="Arial" panose="020B0604020202020204" pitchFamily="34" charset="0"/>
                <a:hlinkClick r:id="rId4"/>
              </a:rPr>
              <a:t>umen/</a:t>
            </a:r>
            <a:r>
              <a:rPr lang="en-US" sz="1200" b="1" dirty="0" err="1">
                <a:latin typeface="Arial" panose="020B0604020202020204" pitchFamily="34" charset="0"/>
                <a:ea typeface="Calibri" panose="020F0502020204030204" pitchFamily="34" charset="0"/>
                <a:cs typeface="Arial" panose="020B0604020202020204" pitchFamily="34" charset="0"/>
                <a:hlinkClick r:id="rId4"/>
              </a:rPr>
              <a:t>bschealthandlife</a:t>
            </a:r>
            <a:r>
              <a:rPr lang="en-US" sz="1200" b="1" dirty="0">
                <a:latin typeface="Arial" panose="020B0604020202020204" pitchFamily="34" charset="0"/>
                <a:ea typeface="Calibri" panose="020F0502020204030204" pitchFamily="34" charset="0"/>
                <a:cs typeface="Arial" panose="020B0604020202020204" pitchFamily="34" charset="0"/>
              </a:rPr>
              <a:t>		833-925-0487</a:t>
            </a:r>
          </a:p>
          <a:p>
            <a:pPr marR="0" lvl="1">
              <a:spcBef>
                <a:spcPts val="0"/>
              </a:spcBef>
              <a:spcAft>
                <a:spcPts val="0"/>
              </a:spcAft>
              <a:tabLst>
                <a:tab pos="914400" algn="l"/>
              </a:tabLst>
            </a:pPr>
            <a:r>
              <a:rPr lang="en-US" sz="1200" b="1" dirty="0">
                <a:latin typeface="Arial" panose="020B0604020202020204" pitchFamily="34" charset="0"/>
                <a:ea typeface="Calibri" panose="020F0502020204030204" pitchFamily="34" charset="0"/>
                <a:cs typeface="Arial" panose="020B0604020202020204" pitchFamily="34" charset="0"/>
              </a:rPr>
              <a:t>2022 Benefit Eligibility 					</a:t>
            </a:r>
            <a:r>
              <a:rPr lang="en-US" sz="1200" b="1" dirty="0">
                <a:latin typeface="Arial" panose="020B0604020202020204" pitchFamily="34" charset="0"/>
                <a:ea typeface="Calibri" panose="020F0502020204030204" pitchFamily="34" charset="0"/>
                <a:cs typeface="Arial" panose="020B0604020202020204" pitchFamily="34" charset="0"/>
                <a:hlinkClick r:id="rId5"/>
              </a:rPr>
              <a:t>lumen.com/</a:t>
            </a:r>
            <a:r>
              <a:rPr lang="en-US" sz="1200" b="1" dirty="0" err="1">
                <a:latin typeface="Arial" panose="020B0604020202020204" pitchFamily="34" charset="0"/>
                <a:ea typeface="Calibri" panose="020F0502020204030204" pitchFamily="34" charset="0"/>
                <a:cs typeface="Arial" panose="020B0604020202020204" pitchFamily="34" charset="0"/>
                <a:hlinkClick r:id="rId5"/>
              </a:rPr>
              <a:t>healthandlife</a:t>
            </a:r>
            <a:r>
              <a:rPr lang="en-US" sz="1200" b="1" dirty="0">
                <a:latin typeface="Arial" panose="020B0604020202020204" pitchFamily="34" charset="0"/>
                <a:ea typeface="Calibri" panose="020F0502020204030204" pitchFamily="34" charset="0"/>
                <a:cs typeface="Arial" panose="020B0604020202020204" pitchFamily="34" charset="0"/>
              </a:rPr>
              <a:t>		833-925-0487</a:t>
            </a:r>
          </a:p>
          <a:p>
            <a:pPr marR="0" lvl="1">
              <a:spcBef>
                <a:spcPts val="0"/>
              </a:spcBef>
              <a:spcAft>
                <a:spcPts val="0"/>
              </a:spcAft>
              <a:tabLst>
                <a:tab pos="914400" algn="l"/>
              </a:tabLst>
            </a:pPr>
            <a:r>
              <a:rPr lang="en-US" sz="1200" b="1" dirty="0">
                <a:latin typeface="Arial" panose="020B0604020202020204" pitchFamily="34" charset="0"/>
                <a:ea typeface="Calibri" panose="020F0502020204030204" pitchFamily="34" charset="0"/>
                <a:cs typeface="Arial" panose="020B0604020202020204" pitchFamily="34" charset="0"/>
              </a:rPr>
              <a:t>2021 Benefit Eligibility					</a:t>
            </a:r>
            <a:r>
              <a:rPr lang="en-US" sz="1200" b="1" dirty="0">
                <a:latin typeface="Arial" panose="020B0604020202020204" pitchFamily="34" charset="0"/>
                <a:ea typeface="Calibri" panose="020F0502020204030204" pitchFamily="34" charset="0"/>
                <a:cs typeface="Arial" panose="020B0604020202020204" pitchFamily="34" charset="0"/>
                <a:hlinkClick r:id="rId6"/>
              </a:rPr>
              <a:t>lumen/</a:t>
            </a:r>
            <a:r>
              <a:rPr lang="en-US" sz="1200" b="1" dirty="0" err="1">
                <a:latin typeface="Arial" panose="020B0604020202020204" pitchFamily="34" charset="0"/>
                <a:ea typeface="Calibri" panose="020F0502020204030204" pitchFamily="34" charset="0"/>
                <a:cs typeface="Arial" panose="020B0604020202020204" pitchFamily="34" charset="0"/>
                <a:hlinkClick r:id="rId6"/>
              </a:rPr>
              <a:t>healthbenefits</a:t>
            </a:r>
            <a:r>
              <a:rPr lang="en-US" sz="1200" b="1" dirty="0">
                <a:latin typeface="Arial" panose="020B0604020202020204" pitchFamily="34" charset="0"/>
                <a:ea typeface="Calibri" panose="020F0502020204030204" pitchFamily="34" charset="0"/>
                <a:cs typeface="Arial" panose="020B0604020202020204" pitchFamily="34" charset="0"/>
              </a:rPr>
              <a:t>		866-935-5011</a:t>
            </a:r>
          </a:p>
          <a:p>
            <a:pPr marR="0" lvl="1">
              <a:spcBef>
                <a:spcPts val="0"/>
              </a:spcBef>
              <a:spcAft>
                <a:spcPts val="0"/>
              </a:spcAft>
              <a:tabLst>
                <a:tab pos="914400" algn="l"/>
              </a:tabLst>
            </a:pPr>
            <a:endParaRPr lang="en-US" sz="1200" b="1" dirty="0">
              <a:latin typeface="Arial" panose="020B0604020202020204" pitchFamily="34" charset="0"/>
              <a:ea typeface="Calibri" panose="020F0502020204030204" pitchFamily="34" charset="0"/>
              <a:cs typeface="Arial" panose="020B0604020202020204" pitchFamily="34" charset="0"/>
            </a:endParaRPr>
          </a:p>
          <a:p>
            <a:pPr marR="0" lvl="1">
              <a:spcBef>
                <a:spcPts val="0"/>
              </a:spcBef>
              <a:spcAft>
                <a:spcPts val="0"/>
              </a:spcAft>
              <a:tabLst>
                <a:tab pos="914400" algn="l"/>
              </a:tabLst>
            </a:pPr>
            <a:endParaRPr lang="en-US" sz="1200" b="1" dirty="0">
              <a:latin typeface="Arial" panose="020B0604020202020204" pitchFamily="34" charset="0"/>
              <a:ea typeface="Calibri" panose="020F0502020204030204" pitchFamily="34" charset="0"/>
              <a:cs typeface="Arial" panose="020B0604020202020204" pitchFamily="34" charset="0"/>
            </a:endParaRPr>
          </a:p>
          <a:p>
            <a:pPr marR="0" lvl="1">
              <a:spcBef>
                <a:spcPts val="0"/>
              </a:spcBef>
              <a:spcAft>
                <a:spcPts val="0"/>
              </a:spcAft>
              <a:tabLst>
                <a:tab pos="9144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D4B326E9-4B1C-4EE7-A5B9-4B11B213F35E}"/>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23</a:t>
            </a:r>
          </a:p>
        </p:txBody>
      </p:sp>
    </p:spTree>
    <p:custDataLst>
      <p:tags r:id="rId1"/>
    </p:custDataLst>
    <p:extLst>
      <p:ext uri="{BB962C8B-B14F-4D97-AF65-F5344CB8AC3E}">
        <p14:creationId xmlns:p14="http://schemas.microsoft.com/office/powerpoint/2010/main" val="220315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208135"/>
            <a:ext cx="7343362" cy="307777"/>
          </a:xfrm>
          <a:prstGeom prst="rect">
            <a:avLst/>
          </a:prstGeom>
        </p:spPr>
        <p:txBody>
          <a:bodyPr wrap="square">
            <a:spAutoFit/>
          </a:bodyPr>
          <a:lstStyle/>
          <a:p>
            <a:pPr marL="0" lvl="1">
              <a:tabLst>
                <a:tab pos="9144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Update your Communication Preference on the Service Center website</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49342" y="1609589"/>
            <a:ext cx="8408763" cy="1200329"/>
          </a:xfrm>
          <a:prstGeom prst="rect">
            <a:avLst/>
          </a:prstGeom>
        </p:spPr>
        <p:txBody>
          <a:bodyPr wrap="square">
            <a:spAutoFit/>
          </a:bodyPr>
          <a:lstStyle/>
          <a:p>
            <a:pPr marL="0" lvl="1">
              <a:tabLst>
                <a:tab pos="9144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Go to </a:t>
            </a:r>
            <a:r>
              <a:rPr lang="en-US" sz="1200" b="1" dirty="0">
                <a:effectLst/>
                <a:latin typeface="Arial" panose="020B0604020202020204" pitchFamily="34" charset="0"/>
                <a:ea typeface="Calibri" panose="020F0502020204030204" pitchFamily="34" charset="0"/>
                <a:cs typeface="Arial" panose="020B0604020202020204" pitchFamily="34" charset="0"/>
                <a:hlinkClick r:id="rId4"/>
              </a:rPr>
              <a:t>lumen.com/</a:t>
            </a:r>
            <a:r>
              <a:rPr lang="en-US" sz="1200" b="1" dirty="0" err="1">
                <a:effectLst/>
                <a:latin typeface="Arial" panose="020B0604020202020204" pitchFamily="34" charset="0"/>
                <a:ea typeface="Calibri" panose="020F0502020204030204" pitchFamily="34" charset="0"/>
                <a:cs typeface="Arial" panose="020B0604020202020204" pitchFamily="34" charset="0"/>
                <a:hlinkClick r:id="rId4"/>
              </a:rPr>
              <a:t>bschealthandlife</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during Annual Enrollment or </a:t>
            </a:r>
            <a:r>
              <a:rPr lang="en-US" sz="1200" b="1" dirty="0">
                <a:effectLst/>
                <a:latin typeface="Arial" panose="020B0604020202020204" pitchFamily="34" charset="0"/>
                <a:ea typeface="Calibri" panose="020F0502020204030204" pitchFamily="34" charset="0"/>
                <a:cs typeface="Arial" panose="020B0604020202020204" pitchFamily="34" charset="0"/>
                <a:hlinkClick r:id="rId5"/>
              </a:rPr>
              <a:t>lumen.com/</a:t>
            </a:r>
            <a:r>
              <a:rPr lang="en-US" sz="1200" b="1" dirty="0" err="1">
                <a:effectLst/>
                <a:latin typeface="Arial" panose="020B0604020202020204" pitchFamily="34" charset="0"/>
                <a:ea typeface="Calibri" panose="020F0502020204030204" pitchFamily="34" charset="0"/>
                <a:cs typeface="Arial" panose="020B0604020202020204" pitchFamily="34" charset="0"/>
                <a:hlinkClick r:id="rId5"/>
              </a:rPr>
              <a:t>healthandlife</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(effective Jan. 1, 2022) to update your preferred method to receive health and/or life communication from the Service Center. Please be advised that using an email that is not secured, such as your work email address, may increase your risk of unauthorized disclosure.</a:t>
            </a:r>
          </a:p>
          <a:p>
            <a:pPr lvl="1">
              <a:tabLst>
                <a:tab pos="9144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L="0" lvl="1">
              <a:tabLst>
                <a:tab pos="9144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The Service Center will not send any communication to your work email address even if you set it as your preference to receive communications.</a:t>
            </a:r>
          </a:p>
        </p:txBody>
      </p:sp>
      <p:sp>
        <p:nvSpPr>
          <p:cNvPr id="7" name="TextBox 6">
            <a:extLst>
              <a:ext uri="{FF2B5EF4-FFF2-40B4-BE49-F238E27FC236}">
                <a16:creationId xmlns="" xmlns:a16="http://schemas.microsoft.com/office/drawing/2014/main" id="{EE830321-BAE7-4522-8C37-B19302972E4C}"/>
              </a:ext>
            </a:extLst>
          </p:cNvPr>
          <p:cNvSpPr txBox="1"/>
          <p:nvPr/>
        </p:nvSpPr>
        <p:spPr>
          <a:xfrm>
            <a:off x="433008" y="2947425"/>
            <a:ext cx="8277984" cy="644418"/>
          </a:xfrm>
          <a:prstGeom prst="rect">
            <a:avLst/>
          </a:prstGeom>
          <a:solidFill>
            <a:srgbClr val="0075C9"/>
          </a:solidFill>
        </p:spPr>
        <p:txBody>
          <a:bodyPr vert="horz" wrap="square" lIns="91440" tIns="45720" rIns="91440" bIns="45720" rtlCol="0" anchor="b">
            <a:noAutofit/>
          </a:bodyPr>
          <a:lstStyle/>
          <a:p>
            <a:r>
              <a:rPr lang="en-US" sz="1200" b="1" dirty="0">
                <a:solidFill>
                  <a:schemeClr val="bg1"/>
                </a:solidFill>
              </a:rPr>
              <a:t>Note: </a:t>
            </a:r>
            <a:r>
              <a:rPr lang="en-US" sz="1200" dirty="0">
                <a:solidFill>
                  <a:schemeClr val="bg1"/>
                </a:solidFill>
              </a:rPr>
              <a:t>Coverage and benefit costs may increase or decrease throughout the year, in certain situations. Refer to the General Information Summary Plan Description (SPD) and the Life Insurance SPD on the Intranet or the Health and Life website for more information.</a:t>
            </a:r>
          </a:p>
        </p:txBody>
      </p:sp>
      <p:sp>
        <p:nvSpPr>
          <p:cNvPr id="8" name="TextBox 7">
            <a:extLst>
              <a:ext uri="{FF2B5EF4-FFF2-40B4-BE49-F238E27FC236}">
                <a16:creationId xmlns="" xmlns:a16="http://schemas.microsoft.com/office/drawing/2014/main" id="{2987AD67-B543-49B2-A14C-21B9B69C3380}"/>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24</a:t>
            </a:r>
          </a:p>
        </p:txBody>
      </p:sp>
    </p:spTree>
    <p:custDataLst>
      <p:tags r:id="rId1"/>
    </p:custDataLst>
    <p:extLst>
      <p:ext uri="{BB962C8B-B14F-4D97-AF65-F5344CB8AC3E}">
        <p14:creationId xmlns:p14="http://schemas.microsoft.com/office/powerpoint/2010/main" val="62651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216524"/>
            <a:ext cx="7343362" cy="307777"/>
          </a:xfrm>
          <a:prstGeom prst="rect">
            <a:avLst/>
          </a:prstGeom>
        </p:spPr>
        <p:txBody>
          <a:bodyPr wrap="square">
            <a:spAutoFit/>
          </a:bodyPr>
          <a:lstStyle/>
          <a:p>
            <a:pPr marL="0" lvl="1">
              <a:tabLst>
                <a:tab pos="9144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Dependent Verification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67618" y="1526827"/>
            <a:ext cx="8408763" cy="1200329"/>
          </a:xfrm>
          <a:prstGeom prst="rect">
            <a:avLst/>
          </a:prstGeom>
        </p:spPr>
        <p:txBody>
          <a:bodyPr wrap="square">
            <a:spAutoFit/>
          </a:bodyPr>
          <a:lstStyle/>
          <a:p>
            <a:pPr marL="171450" marR="0" lvl="1" indent="-1714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If you are adding a new dependent to any of your coverages during Annual Enrollment or as a result of a Qualified Life Event (QLE), your dependent(s) will not be eligible for coverage until you have provided documentation that confirms their eligibility under the Plan. </a:t>
            </a:r>
          </a:p>
          <a:p>
            <a:pPr marL="171450" marR="0" lvl="1" indent="-171450">
              <a:spcBef>
                <a:spcPts val="0"/>
              </a:spcBef>
              <a:spcAft>
                <a:spcPts val="0"/>
              </a:spcAft>
              <a:buFont typeface="Arial" panose="020B0604020202020204" pitchFamily="34" charset="0"/>
              <a:buChar char="•"/>
              <a:tabLst>
                <a:tab pos="9144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L="171450" marR="0" lvl="1" indent="-1714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dirty="0">
                <a:latin typeface="Arial" panose="020B0604020202020204" pitchFamily="34" charset="0"/>
                <a:ea typeface="Calibri" panose="020F0502020204030204" pitchFamily="34" charset="0"/>
                <a:cs typeface="Arial" panose="020B0604020202020204" pitchFamily="34" charset="0"/>
              </a:rPr>
              <a:t>Service Center will email or mail (depending on how you set up your communication preference) information to you with additional details on how to complete the dependent verification process.</a:t>
            </a:r>
          </a:p>
        </p:txBody>
      </p:sp>
      <p:sp>
        <p:nvSpPr>
          <p:cNvPr id="7" name="TextBox 6">
            <a:extLst>
              <a:ext uri="{FF2B5EF4-FFF2-40B4-BE49-F238E27FC236}">
                <a16:creationId xmlns="" xmlns:a16="http://schemas.microsoft.com/office/drawing/2014/main" id="{26D158E0-2B89-4314-A916-E9DADA943B6E}"/>
              </a:ext>
            </a:extLst>
          </p:cNvPr>
          <p:cNvSpPr txBox="1"/>
          <p:nvPr/>
        </p:nvSpPr>
        <p:spPr>
          <a:xfrm>
            <a:off x="433008" y="2969264"/>
            <a:ext cx="8277984" cy="454360"/>
          </a:xfrm>
          <a:prstGeom prst="rect">
            <a:avLst/>
          </a:prstGeom>
          <a:solidFill>
            <a:srgbClr val="0075C9"/>
          </a:solidFill>
        </p:spPr>
        <p:txBody>
          <a:bodyPr vert="horz" wrap="square" lIns="91440" tIns="45720" rIns="91440" bIns="45720" rtlCol="0" anchor="b">
            <a:noAutofit/>
          </a:bodyPr>
          <a:lstStyle/>
          <a:p>
            <a:r>
              <a:rPr lang="en-US" sz="1200" b="1" dirty="0">
                <a:solidFill>
                  <a:schemeClr val="bg1"/>
                </a:solidFill>
              </a:rPr>
              <a:t>Note: </a:t>
            </a:r>
            <a:r>
              <a:rPr lang="en-US" sz="1200" dirty="0">
                <a:solidFill>
                  <a:schemeClr val="bg1"/>
                </a:solidFill>
              </a:rPr>
              <a:t>You can upload your supporting documentation after you complete your enrollment. A few examples of documentation are birth certificate, marriage certificate, first page of your tax return, etc.</a:t>
            </a:r>
          </a:p>
        </p:txBody>
      </p:sp>
      <p:sp>
        <p:nvSpPr>
          <p:cNvPr id="8" name="TextBox 7">
            <a:extLst>
              <a:ext uri="{FF2B5EF4-FFF2-40B4-BE49-F238E27FC236}">
                <a16:creationId xmlns="" xmlns:a16="http://schemas.microsoft.com/office/drawing/2014/main" id="{8ED4E9D7-87A5-4D73-955E-EB48D878A28E}"/>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25</a:t>
            </a:r>
          </a:p>
        </p:txBody>
      </p:sp>
    </p:spTree>
    <p:custDataLst>
      <p:tags r:id="rId1"/>
    </p:custDataLst>
    <p:extLst>
      <p:ext uri="{BB962C8B-B14F-4D97-AF65-F5344CB8AC3E}">
        <p14:creationId xmlns:p14="http://schemas.microsoft.com/office/powerpoint/2010/main" val="1056190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149412"/>
            <a:ext cx="7343362" cy="307777"/>
          </a:xfrm>
          <a:prstGeom prst="rect">
            <a:avLst/>
          </a:prstGeom>
        </p:spPr>
        <p:txBody>
          <a:bodyPr wrap="square">
            <a:spAutoFit/>
          </a:bodyPr>
          <a:lstStyle/>
          <a:p>
            <a:pPr marL="0" lvl="1">
              <a:tabLst>
                <a:tab pos="9144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Commuter &amp; Transit (Qualified Transportation Plan)</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9E58CEAB-08BC-4400-9351-E77E28E70617}"/>
              </a:ext>
            </a:extLst>
          </p:cNvPr>
          <p:cNvSpPr/>
          <p:nvPr/>
        </p:nvSpPr>
        <p:spPr>
          <a:xfrm>
            <a:off x="367618" y="1325752"/>
            <a:ext cx="8408763" cy="1938992"/>
          </a:xfrm>
          <a:prstGeom prst="rect">
            <a:avLst/>
          </a:prstGeom>
        </p:spPr>
        <p:txBody>
          <a:bodyPr wrap="square">
            <a:spAutoFit/>
          </a:bodyPr>
          <a:lstStyle/>
          <a:p>
            <a:pPr marR="0" lvl="1">
              <a:spcBef>
                <a:spcPts val="0"/>
              </a:spcBef>
              <a:spcAft>
                <a:spcPts val="0"/>
              </a:spcAft>
              <a:tabLst>
                <a:tab pos="9144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lvl="1">
              <a:tabLst>
                <a:tab pos="914400" algn="l"/>
              </a:tabLst>
            </a:pPr>
            <a:r>
              <a:rPr lang="en-US" sz="1200" dirty="0">
                <a:latin typeface="Arial" panose="020B0604020202020204" pitchFamily="34" charset="0"/>
                <a:ea typeface="Calibri" panose="020F0502020204030204" pitchFamily="34" charset="0"/>
                <a:cs typeface="Arial" panose="020B0604020202020204" pitchFamily="34" charset="0"/>
              </a:rPr>
              <a:t>If you were previously enrolled in this benefit in 2021, the prior Lumen Health and Life Service Center, Alight, will be responsible for processing paying claims for the 2021 plan year provided your claim is received by Jan. 14, 2022. Any claims after this date should be submitted to the Lumen Health and Life Service Center at Businessolver. </a:t>
            </a:r>
            <a:endParaRPr lang="en-US" sz="1200" b="1" dirty="0">
              <a:latin typeface="Arial" panose="020B0604020202020204" pitchFamily="34" charset="0"/>
              <a:ea typeface="Calibri" panose="020F0502020204030204" pitchFamily="34" charset="0"/>
              <a:cs typeface="Arial" panose="020B0604020202020204" pitchFamily="34" charset="0"/>
            </a:endParaRPr>
          </a:p>
          <a:p>
            <a:pPr marL="0" marR="0" lvl="1">
              <a:spcBef>
                <a:spcPts val="0"/>
              </a:spcBef>
              <a:spcAft>
                <a:spcPts val="0"/>
              </a:spcAft>
              <a:tabLst>
                <a:tab pos="9144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1">
              <a:spcBef>
                <a:spcPts val="0"/>
              </a:spcBef>
              <a:spcAft>
                <a:spcPts val="0"/>
              </a:spcAft>
              <a:tabLst>
                <a:tab pos="9144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To enroll in the Qualified Transportation Plan in 2022, you can visit the health and life website at </a:t>
            </a:r>
            <a:r>
              <a:rPr lang="en-US" sz="1200" b="1" dirty="0">
                <a:effectLst/>
                <a:latin typeface="Arial" panose="020B0604020202020204" pitchFamily="34" charset="0"/>
                <a:ea typeface="Calibri" panose="020F0502020204030204" pitchFamily="34" charset="0"/>
                <a:cs typeface="Arial" panose="020B0604020202020204" pitchFamily="34" charset="0"/>
                <a:hlinkClick r:id="rId4"/>
              </a:rPr>
              <a:t>lumen.com/healthand</a:t>
            </a:r>
            <a:r>
              <a:rPr lang="en-US" sz="1200" b="1" dirty="0">
                <a:latin typeface="Arial" panose="020B0604020202020204" pitchFamily="34" charset="0"/>
                <a:ea typeface="Calibri" panose="020F0502020204030204" pitchFamily="34" charset="0"/>
                <a:cs typeface="Arial" panose="020B0604020202020204" pitchFamily="34" charset="0"/>
                <a:hlinkClick r:id="rId4"/>
              </a:rPr>
              <a:t>life</a:t>
            </a: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ea typeface="Calibri" panose="020F0502020204030204" pitchFamily="34" charset="0"/>
                <a:cs typeface="Arial" panose="020B0604020202020204" pitchFamily="34" charset="0"/>
              </a:rPr>
              <a:t>You must enroll by the 10</a:t>
            </a:r>
            <a:r>
              <a:rPr lang="en-US" sz="1200" baseline="30000" dirty="0">
                <a:latin typeface="Arial" panose="020B0604020202020204" pitchFamily="34" charset="0"/>
                <a:ea typeface="Calibri" panose="020F0502020204030204" pitchFamily="34" charset="0"/>
                <a:cs typeface="Arial" panose="020B0604020202020204" pitchFamily="34" charset="0"/>
              </a:rPr>
              <a:t>th</a:t>
            </a:r>
            <a:r>
              <a:rPr lang="en-US" sz="1200" dirty="0">
                <a:latin typeface="Arial" panose="020B0604020202020204" pitchFamily="34" charset="0"/>
                <a:ea typeface="Calibri" panose="020F0502020204030204" pitchFamily="34" charset="0"/>
                <a:cs typeface="Arial" panose="020B0604020202020204" pitchFamily="34" charset="0"/>
              </a:rPr>
              <a:t> of the month for this benefit to become effective the first of the following month. You will receive a </a:t>
            </a:r>
            <a:r>
              <a:rPr lang="en-US" sz="1200" dirty="0" err="1">
                <a:latin typeface="Arial" panose="020B0604020202020204" pitchFamily="34" charset="0"/>
                <a:ea typeface="Calibri" panose="020F0502020204030204" pitchFamily="34" charset="0"/>
                <a:cs typeface="Arial" panose="020B0604020202020204" pitchFamily="34" charset="0"/>
              </a:rPr>
              <a:t>MyChoice</a:t>
            </a:r>
            <a:r>
              <a:rPr lang="en-US" sz="1200" dirty="0">
                <a:latin typeface="Arial" panose="020B0604020202020204" pitchFamily="34" charset="0"/>
                <a:ea typeface="Calibri" panose="020F0502020204030204" pitchFamily="34" charset="0"/>
                <a:cs typeface="Arial" panose="020B0604020202020204" pitchFamily="34" charset="0"/>
              </a:rPr>
              <a:t> Accounts Commuter Spending Account Card from the Lumen Health and Life Service Center at Businessolver. The card is designed to work at all transit agency terminals and parking service providers.</a:t>
            </a:r>
          </a:p>
        </p:txBody>
      </p:sp>
      <p:sp>
        <p:nvSpPr>
          <p:cNvPr id="7" name="TextBox 6">
            <a:extLst>
              <a:ext uri="{FF2B5EF4-FFF2-40B4-BE49-F238E27FC236}">
                <a16:creationId xmlns="" xmlns:a16="http://schemas.microsoft.com/office/drawing/2014/main" id="{EADA7FC9-CC70-41C0-BA1C-7B043877DB01}"/>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26</a:t>
            </a:r>
          </a:p>
        </p:txBody>
      </p:sp>
    </p:spTree>
    <p:custDataLst>
      <p:tags r:id="rId1"/>
    </p:custDataLst>
    <p:extLst>
      <p:ext uri="{BB962C8B-B14F-4D97-AF65-F5344CB8AC3E}">
        <p14:creationId xmlns:p14="http://schemas.microsoft.com/office/powerpoint/2010/main" val="2862045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359816" y="1176138"/>
            <a:ext cx="8256587" cy="300154"/>
          </a:xfrm>
        </p:spPr>
        <p:txBody>
          <a:bodyPr/>
          <a:lstStyle/>
          <a:p>
            <a:pPr algn="l"/>
            <a:r>
              <a:rPr lang="en-US" sz="1400" dirty="0">
                <a:solidFill>
                  <a:schemeClr val="tx1">
                    <a:lumMod val="95000"/>
                    <a:lumOff val="5000"/>
                  </a:schemeClr>
                </a:solidFill>
                <a:latin typeface="+mn-lt"/>
              </a:rPr>
              <a:t>Voluntary Lifestyle Benefits</a:t>
            </a:r>
            <a:r>
              <a:rPr lang="en-US" sz="1400" dirty="0">
                <a:solidFill>
                  <a:schemeClr val="tx1">
                    <a:lumMod val="95000"/>
                    <a:lumOff val="5000"/>
                  </a:schemeClr>
                </a:solidFill>
                <a:latin typeface="Gothem"/>
              </a:rPr>
              <a:t> </a:t>
            </a:r>
          </a:p>
        </p:txBody>
      </p:sp>
      <p:sp>
        <p:nvSpPr>
          <p:cNvPr id="3" name="Text Placeholder 3">
            <a:extLst>
              <a:ext uri="{FF2B5EF4-FFF2-40B4-BE49-F238E27FC236}">
                <a16:creationId xmlns="" xmlns:a16="http://schemas.microsoft.com/office/drawing/2014/main" id="{D7034BB1-C2F6-4F2A-9EE5-13F3A8C517B6}"/>
              </a:ext>
            </a:extLst>
          </p:cNvPr>
          <p:cNvSpPr txBox="1">
            <a:spLocks/>
          </p:cNvSpPr>
          <p:nvPr/>
        </p:nvSpPr>
        <p:spPr>
          <a:xfrm>
            <a:off x="359816" y="1326215"/>
            <a:ext cx="7475501" cy="2826336"/>
          </a:xfrm>
          <a:prstGeom prst="rect">
            <a:avLst/>
          </a:prstGeom>
        </p:spPr>
        <p:txBody>
          <a:bodyPr>
            <a:normAutofit lnSpcReduction="10000"/>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ct val="20000"/>
              </a:spcBef>
              <a:buClr>
                <a:srgbClr val="48D597"/>
              </a:buClr>
              <a:buSzTx/>
              <a:buNone/>
            </a:pPr>
            <a:endParaRPr lang="en-US" sz="1200" dirty="0">
              <a:solidFill>
                <a:srgbClr val="000000"/>
              </a:solidFill>
              <a:cs typeface="Arial" panose="020B0604020202020204" pitchFamily="34" charset="0"/>
            </a:endParaRPr>
          </a:p>
          <a:p>
            <a:pPr marL="0" lvl="0" indent="0" defTabSz="457200">
              <a:lnSpc>
                <a:spcPct val="100000"/>
              </a:lnSpc>
              <a:spcBef>
                <a:spcPct val="20000"/>
              </a:spcBef>
              <a:buClr>
                <a:srgbClr val="48D597"/>
              </a:buClr>
              <a:buSzTx/>
              <a:buNone/>
            </a:pPr>
            <a:r>
              <a:rPr lang="en-US" sz="1200" dirty="0">
                <a:solidFill>
                  <a:srgbClr val="000000"/>
                </a:solidFill>
                <a:cs typeface="Arial" panose="020B0604020202020204" pitchFamily="34" charset="0"/>
              </a:rPr>
              <a:t>Detailed information regarding the following benefits are available at: </a:t>
            </a:r>
            <a:r>
              <a:rPr lang="en-US" sz="1200" b="1" dirty="0">
                <a:solidFill>
                  <a:srgbClr val="000000"/>
                </a:solidFill>
                <a:cs typeface="Arial" panose="020B0604020202020204" pitchFamily="34" charset="0"/>
              </a:rPr>
              <a:t>Lumen.com/voluntarybenefits</a:t>
            </a:r>
            <a:r>
              <a:rPr lang="en-US" sz="1200" dirty="0">
                <a:solidFill>
                  <a:srgbClr val="000000"/>
                </a:solidFill>
                <a:cs typeface="Arial" panose="020B0604020202020204" pitchFamily="34" charset="0"/>
              </a:rPr>
              <a:t>. </a:t>
            </a:r>
          </a:p>
          <a:p>
            <a:pPr marL="0" lvl="0" indent="0" defTabSz="457200">
              <a:lnSpc>
                <a:spcPct val="100000"/>
              </a:lnSpc>
              <a:spcBef>
                <a:spcPct val="20000"/>
              </a:spcBef>
              <a:buClr>
                <a:srgbClr val="48D597"/>
              </a:buClr>
              <a:buSzTx/>
              <a:buNone/>
            </a:pPr>
            <a:endParaRPr lang="en-US" sz="1200" b="1" dirty="0">
              <a:solidFill>
                <a:srgbClr val="000000"/>
              </a:solidFill>
              <a:cs typeface="Arial" panose="020B0604020202020204" pitchFamily="34" charset="0"/>
            </a:endParaRPr>
          </a:p>
          <a:p>
            <a:pPr marL="400050" lvl="0" defTabSz="457200">
              <a:lnSpc>
                <a:spcPct val="100000"/>
              </a:lnSpc>
              <a:spcBef>
                <a:spcPct val="20000"/>
              </a:spcBef>
              <a:buClr>
                <a:srgbClr val="0075C9"/>
              </a:buClr>
              <a:buSzTx/>
            </a:pPr>
            <a:r>
              <a:rPr lang="en-US" sz="1200" dirty="0">
                <a:solidFill>
                  <a:srgbClr val="000000"/>
                </a:solidFill>
                <a:cs typeface="Arial" panose="020B0604020202020204" pitchFamily="34" charset="0"/>
              </a:rPr>
              <a:t>Accident Insurance*</a:t>
            </a:r>
          </a:p>
          <a:p>
            <a:pPr marL="400050" defTabSz="457200">
              <a:lnSpc>
                <a:spcPct val="100000"/>
              </a:lnSpc>
              <a:spcBef>
                <a:spcPct val="20000"/>
              </a:spcBef>
              <a:buClr>
                <a:srgbClr val="0075C9"/>
              </a:buClr>
              <a:buSzTx/>
            </a:pPr>
            <a:r>
              <a:rPr lang="en-US" sz="1200" dirty="0">
                <a:solidFill>
                  <a:srgbClr val="000000"/>
                </a:solidFill>
                <a:cs typeface="Arial" panose="020B0604020202020204" pitchFamily="34" charset="0"/>
              </a:rPr>
              <a:t>Choice Auto and Home Program***</a:t>
            </a:r>
          </a:p>
          <a:p>
            <a:pPr marL="400050" defTabSz="457200">
              <a:lnSpc>
                <a:spcPct val="100000"/>
              </a:lnSpc>
              <a:spcBef>
                <a:spcPct val="20000"/>
              </a:spcBef>
              <a:buClr>
                <a:srgbClr val="0075C9"/>
              </a:buClr>
              <a:buSzTx/>
            </a:pPr>
            <a:r>
              <a:rPr lang="en-US" sz="1200" dirty="0">
                <a:solidFill>
                  <a:srgbClr val="000000"/>
                </a:solidFill>
                <a:cs typeface="Arial" panose="020B0604020202020204" pitchFamily="34" charset="0"/>
              </a:rPr>
              <a:t>Cancer Program*</a:t>
            </a:r>
          </a:p>
          <a:p>
            <a:pPr marL="400050" lvl="0" defTabSz="457200">
              <a:lnSpc>
                <a:spcPct val="100000"/>
              </a:lnSpc>
              <a:spcBef>
                <a:spcPct val="20000"/>
              </a:spcBef>
              <a:buClr>
                <a:srgbClr val="0075C9"/>
              </a:buClr>
              <a:buSzTx/>
            </a:pPr>
            <a:r>
              <a:rPr lang="en-US" sz="1200" dirty="0">
                <a:solidFill>
                  <a:srgbClr val="000000"/>
                </a:solidFill>
                <a:cs typeface="Arial" panose="020B0604020202020204" pitchFamily="34" charset="0"/>
              </a:rPr>
              <a:t>Critical Illness Insurance*</a:t>
            </a:r>
          </a:p>
          <a:p>
            <a:pPr marL="400050" lvl="0" defTabSz="457200">
              <a:lnSpc>
                <a:spcPct val="100000"/>
              </a:lnSpc>
              <a:spcBef>
                <a:spcPct val="20000"/>
              </a:spcBef>
              <a:buClr>
                <a:srgbClr val="0075C9"/>
              </a:buClr>
              <a:buSzTx/>
            </a:pPr>
            <a:r>
              <a:rPr lang="en-US" sz="1200" dirty="0">
                <a:solidFill>
                  <a:srgbClr val="000000"/>
                </a:solidFill>
                <a:cs typeface="Arial" panose="020B0604020202020204" pitchFamily="34" charset="0"/>
              </a:rPr>
              <a:t>Employee Perks**</a:t>
            </a:r>
          </a:p>
          <a:p>
            <a:pPr marL="400050" lvl="0" defTabSz="457200">
              <a:lnSpc>
                <a:spcPct val="100000"/>
              </a:lnSpc>
              <a:spcBef>
                <a:spcPct val="20000"/>
              </a:spcBef>
              <a:buClr>
                <a:srgbClr val="0075C9"/>
              </a:buClr>
              <a:buSzTx/>
            </a:pPr>
            <a:r>
              <a:rPr lang="en-US" sz="1200" dirty="0">
                <a:solidFill>
                  <a:srgbClr val="000000"/>
                </a:solidFill>
                <a:cs typeface="Arial" panose="020B0604020202020204" pitchFamily="34" charset="0"/>
              </a:rPr>
              <a:t>Hospital Indemnity Insurance*</a:t>
            </a:r>
          </a:p>
          <a:p>
            <a:pPr marL="0" lvl="0" indent="0" defTabSz="457200">
              <a:lnSpc>
                <a:spcPct val="100000"/>
              </a:lnSpc>
              <a:spcBef>
                <a:spcPct val="20000"/>
              </a:spcBef>
              <a:buClr>
                <a:srgbClr val="48D597"/>
              </a:buClr>
              <a:buSzTx/>
              <a:buNone/>
            </a:pPr>
            <a:endParaRPr lang="en-US" sz="1200" b="1" dirty="0">
              <a:solidFill>
                <a:srgbClr val="000000"/>
              </a:solidFill>
              <a:cs typeface="Arial" panose="020B0604020202020204" pitchFamily="34" charset="0"/>
            </a:endParaRPr>
          </a:p>
          <a:p>
            <a:pPr marL="0" lvl="0" indent="0" defTabSz="457200">
              <a:lnSpc>
                <a:spcPct val="100000"/>
              </a:lnSpc>
              <a:spcBef>
                <a:spcPct val="20000"/>
              </a:spcBef>
              <a:buClr>
                <a:srgbClr val="48D597"/>
              </a:buClr>
              <a:buSzTx/>
              <a:buNone/>
            </a:pPr>
            <a:r>
              <a:rPr lang="en-US" sz="1200" dirty="0">
                <a:solidFill>
                  <a:srgbClr val="000000"/>
                </a:solidFill>
                <a:cs typeface="Arial" panose="020B0604020202020204" pitchFamily="34" charset="0"/>
              </a:rPr>
              <a:t> * You may only enroll in these benefits during Annual Enrollment.</a:t>
            </a:r>
          </a:p>
          <a:p>
            <a:pPr marL="0" lvl="0" indent="0" defTabSz="457200">
              <a:lnSpc>
                <a:spcPct val="100000"/>
              </a:lnSpc>
              <a:spcBef>
                <a:spcPct val="20000"/>
              </a:spcBef>
              <a:buClr>
                <a:srgbClr val="48D597"/>
              </a:buClr>
              <a:buSzTx/>
              <a:buNone/>
            </a:pPr>
            <a:r>
              <a:rPr lang="en-US" sz="1200" dirty="0">
                <a:solidFill>
                  <a:srgbClr val="000000"/>
                </a:solidFill>
                <a:cs typeface="Arial" panose="020B0604020202020204" pitchFamily="34" charset="0"/>
              </a:rPr>
              <a:t>** You may enroll, update or cancel during Annual Enrollment.</a:t>
            </a:r>
          </a:p>
          <a:p>
            <a:pPr marL="0" lvl="0" indent="0" defTabSz="457200">
              <a:lnSpc>
                <a:spcPct val="100000"/>
              </a:lnSpc>
              <a:spcBef>
                <a:spcPct val="20000"/>
              </a:spcBef>
              <a:buClr>
                <a:srgbClr val="48D597"/>
              </a:buClr>
              <a:buSzTx/>
              <a:buNone/>
            </a:pPr>
            <a:r>
              <a:rPr lang="en-US" sz="1200" dirty="0"/>
              <a:t>*** The Choice Home Program may not be part of the benefit offering in Florida and Massachusetts.</a:t>
            </a:r>
          </a:p>
        </p:txBody>
      </p:sp>
      <p:sp>
        <p:nvSpPr>
          <p:cNvPr id="5" name="Text Placeholder 3">
            <a:extLst>
              <a:ext uri="{FF2B5EF4-FFF2-40B4-BE49-F238E27FC236}">
                <a16:creationId xmlns="" xmlns:a16="http://schemas.microsoft.com/office/drawing/2014/main" id="{60C13A3B-B69E-4C89-B2EA-F43605BFF14D}"/>
              </a:ext>
            </a:extLst>
          </p:cNvPr>
          <p:cNvSpPr txBox="1">
            <a:spLocks/>
          </p:cNvSpPr>
          <p:nvPr/>
        </p:nvSpPr>
        <p:spPr>
          <a:xfrm>
            <a:off x="3349050" y="1892039"/>
            <a:ext cx="2800080" cy="1207030"/>
          </a:xfrm>
          <a:prstGeom prst="rect">
            <a:avLst/>
          </a:prstGeom>
        </p:spPr>
        <p:txBody>
          <a:bodyPr>
            <a:normAutofit/>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0050" lvl="0" defTabSz="457200">
              <a:lnSpc>
                <a:spcPct val="100000"/>
              </a:lnSpc>
              <a:spcBef>
                <a:spcPct val="20000"/>
              </a:spcBef>
              <a:buClr>
                <a:srgbClr val="0075C9"/>
              </a:buClr>
              <a:buSzTx/>
            </a:pPr>
            <a:r>
              <a:rPr lang="en-US" sz="1200" dirty="0">
                <a:solidFill>
                  <a:srgbClr val="000000"/>
                </a:solidFill>
                <a:cs typeface="Arial" panose="020B0604020202020204" pitchFamily="34" charset="0"/>
              </a:rPr>
              <a:t>Identity Protection** </a:t>
            </a:r>
          </a:p>
          <a:p>
            <a:pPr marL="400050" lvl="0" defTabSz="457200">
              <a:lnSpc>
                <a:spcPct val="100000"/>
              </a:lnSpc>
              <a:spcBef>
                <a:spcPct val="20000"/>
              </a:spcBef>
              <a:buClr>
                <a:srgbClr val="0075C9"/>
              </a:buClr>
              <a:buSzTx/>
            </a:pPr>
            <a:r>
              <a:rPr lang="en-US" sz="1200" dirty="0">
                <a:solidFill>
                  <a:srgbClr val="000000"/>
                </a:solidFill>
                <a:cs typeface="Arial" panose="020B0604020202020204" pitchFamily="34" charset="0"/>
              </a:rPr>
              <a:t>Legal Services** </a:t>
            </a:r>
          </a:p>
          <a:p>
            <a:pPr marL="400050" lvl="0" defTabSz="457200">
              <a:lnSpc>
                <a:spcPct val="100000"/>
              </a:lnSpc>
              <a:spcBef>
                <a:spcPct val="20000"/>
              </a:spcBef>
              <a:buClr>
                <a:srgbClr val="0075C9"/>
              </a:buClr>
              <a:buSzTx/>
            </a:pPr>
            <a:r>
              <a:rPr lang="en-US" sz="1200" dirty="0">
                <a:solidFill>
                  <a:srgbClr val="000000"/>
                </a:solidFill>
                <a:cs typeface="Arial" panose="020B0604020202020204" pitchFamily="34" charset="0"/>
              </a:rPr>
              <a:t>Pet Insurance**</a:t>
            </a:r>
          </a:p>
          <a:p>
            <a:pPr marL="400050" lvl="0" defTabSz="457200">
              <a:lnSpc>
                <a:spcPct val="100000"/>
              </a:lnSpc>
              <a:spcBef>
                <a:spcPct val="20000"/>
              </a:spcBef>
              <a:buClr>
                <a:srgbClr val="0075C9"/>
              </a:buClr>
              <a:buSzTx/>
            </a:pPr>
            <a:r>
              <a:rPr lang="en-US" sz="1200" dirty="0">
                <a:solidFill>
                  <a:srgbClr val="000000"/>
                </a:solidFill>
                <a:cs typeface="Arial" panose="020B0604020202020204" pitchFamily="34" charset="0"/>
              </a:rPr>
              <a:t>Purchasing Power Program**</a:t>
            </a:r>
          </a:p>
          <a:p>
            <a:pPr marL="400050" lvl="0" defTabSz="457200">
              <a:lnSpc>
                <a:spcPct val="100000"/>
              </a:lnSpc>
              <a:spcBef>
                <a:spcPct val="20000"/>
              </a:spcBef>
              <a:buClr>
                <a:srgbClr val="0075C9"/>
              </a:buClr>
              <a:buSzTx/>
            </a:pPr>
            <a:r>
              <a:rPr lang="en-US" sz="1200" dirty="0">
                <a:solidFill>
                  <a:srgbClr val="000000"/>
                </a:solidFill>
                <a:cs typeface="Arial" panose="020B0604020202020204" pitchFamily="34" charset="0"/>
              </a:rPr>
              <a:t>SmartPath Financial Coaching**</a:t>
            </a:r>
            <a:endParaRPr lang="en-US" sz="1200" b="1" dirty="0">
              <a:solidFill>
                <a:srgbClr val="000000"/>
              </a:solidFill>
              <a:cs typeface="Arial" panose="020B0604020202020204" pitchFamily="34" charset="0"/>
            </a:endParaRPr>
          </a:p>
          <a:p>
            <a:pPr marL="0" lvl="0" indent="0" defTabSz="457200">
              <a:lnSpc>
                <a:spcPct val="100000"/>
              </a:lnSpc>
              <a:spcBef>
                <a:spcPct val="20000"/>
              </a:spcBef>
              <a:buClr>
                <a:srgbClr val="48D597"/>
              </a:buClr>
              <a:buSzTx/>
              <a:buNone/>
            </a:pPr>
            <a:endParaRPr lang="en-US" sz="3400" dirty="0">
              <a:solidFill>
                <a:srgbClr val="000000"/>
              </a:solidFill>
              <a:cs typeface="Arial" panose="020B0604020202020204" pitchFamily="34" charset="0"/>
            </a:endParaRPr>
          </a:p>
        </p:txBody>
      </p:sp>
      <p:sp>
        <p:nvSpPr>
          <p:cNvPr id="6" name="TextBox 5">
            <a:extLst>
              <a:ext uri="{FF2B5EF4-FFF2-40B4-BE49-F238E27FC236}">
                <a16:creationId xmlns="" xmlns:a16="http://schemas.microsoft.com/office/drawing/2014/main" id="{2847E6A3-B2D2-4904-9D32-46DD5C4F1802}"/>
              </a:ext>
            </a:extLst>
          </p:cNvPr>
          <p:cNvSpPr txBox="1"/>
          <p:nvPr/>
        </p:nvSpPr>
        <p:spPr>
          <a:xfrm>
            <a:off x="359816" y="4133442"/>
            <a:ext cx="8277984" cy="300154"/>
          </a:xfrm>
          <a:prstGeom prst="rect">
            <a:avLst/>
          </a:prstGeom>
          <a:solidFill>
            <a:srgbClr val="0075C9"/>
          </a:solidFill>
        </p:spPr>
        <p:txBody>
          <a:bodyPr vert="horz" wrap="square" lIns="91440" tIns="45720" rIns="91440" bIns="45720" rtlCol="0" anchor="b">
            <a:noAutofit/>
          </a:bodyPr>
          <a:lstStyle/>
          <a:p>
            <a:r>
              <a:rPr lang="en-US" sz="1200" b="1" dirty="0">
                <a:solidFill>
                  <a:schemeClr val="bg1"/>
                </a:solidFill>
              </a:rPr>
              <a:t>Note: </a:t>
            </a:r>
            <a:r>
              <a:rPr lang="en-US" sz="1200" dirty="0">
                <a:solidFill>
                  <a:schemeClr val="bg1"/>
                </a:solidFill>
              </a:rPr>
              <a:t>The Voluntary Lifestyle Benefits program is not a Company-sponsored plan or benefit. </a:t>
            </a:r>
          </a:p>
        </p:txBody>
      </p:sp>
      <p:pic>
        <p:nvPicPr>
          <p:cNvPr id="7" name="Picture 6">
            <a:extLst>
              <a:ext uri="{FF2B5EF4-FFF2-40B4-BE49-F238E27FC236}">
                <a16:creationId xmlns="" xmlns:a16="http://schemas.microsoft.com/office/drawing/2014/main" id="{B2A03402-B145-432A-B823-9224312A2C54}"/>
              </a:ext>
            </a:extLst>
          </p:cNvPr>
          <p:cNvPicPr>
            <a:picLocks noChangeAspect="1"/>
          </p:cNvPicPr>
          <p:nvPr/>
        </p:nvPicPr>
        <p:blipFill>
          <a:blip r:embed="rId3"/>
          <a:stretch>
            <a:fillRect/>
          </a:stretch>
        </p:blipFill>
        <p:spPr>
          <a:xfrm>
            <a:off x="153633" y="42436"/>
            <a:ext cx="8010838" cy="749873"/>
          </a:xfrm>
          <a:prstGeom prst="rect">
            <a:avLst/>
          </a:prstGeom>
        </p:spPr>
      </p:pic>
      <p:sp>
        <p:nvSpPr>
          <p:cNvPr id="8" name="Title 1">
            <a:extLst>
              <a:ext uri="{FF2B5EF4-FFF2-40B4-BE49-F238E27FC236}">
                <a16:creationId xmlns="" xmlns:a16="http://schemas.microsoft.com/office/drawing/2014/main" id="{1A917A77-33EE-4EE6-9C41-6BCD8F11D804}"/>
              </a:ext>
            </a:extLst>
          </p:cNvPr>
          <p:cNvSpPr txBox="1">
            <a:spLocks/>
          </p:cNvSpPr>
          <p:nvPr/>
        </p:nvSpPr>
        <p:spPr>
          <a:xfrm>
            <a:off x="277771" y="509246"/>
            <a:ext cx="7886700" cy="54829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US" sz="1600">
                <a:solidFill>
                  <a:srgbClr val="0075C9"/>
                </a:solidFill>
                <a:latin typeface="+mn-lt"/>
              </a:rPr>
              <a:t>Amazing People. Amazing Benefits. Find Your Fit.</a:t>
            </a:r>
            <a:r>
              <a:rPr lang="en-US">
                <a:solidFill>
                  <a:schemeClr val="tx1">
                    <a:lumMod val="95000"/>
                    <a:lumOff val="5000"/>
                  </a:schemeClr>
                </a:solidFill>
                <a:latin typeface="Gothem"/>
              </a:rPr>
              <a:t>	</a:t>
            </a:r>
            <a:endParaRPr lang="en-US" dirty="0">
              <a:solidFill>
                <a:schemeClr val="tx1">
                  <a:lumMod val="95000"/>
                  <a:lumOff val="5000"/>
                </a:schemeClr>
              </a:solidFill>
              <a:latin typeface="Gothem"/>
            </a:endParaRPr>
          </a:p>
        </p:txBody>
      </p:sp>
      <p:sp>
        <p:nvSpPr>
          <p:cNvPr id="9" name="TextBox 8">
            <a:extLst>
              <a:ext uri="{FF2B5EF4-FFF2-40B4-BE49-F238E27FC236}">
                <a16:creationId xmlns="" xmlns:a16="http://schemas.microsoft.com/office/drawing/2014/main" id="{10DF557E-4500-4038-833A-F8DA20D2C6CB}"/>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29</a:t>
            </a:r>
          </a:p>
        </p:txBody>
      </p:sp>
    </p:spTree>
    <p:custDataLst>
      <p:tags r:id="rId1"/>
    </p:custDataLst>
    <p:extLst>
      <p:ext uri="{BB962C8B-B14F-4D97-AF65-F5344CB8AC3E}">
        <p14:creationId xmlns:p14="http://schemas.microsoft.com/office/powerpoint/2010/main" val="199538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531E964-B7AA-4F3A-927C-064BF8418187}"/>
              </a:ext>
            </a:extLst>
          </p:cNvPr>
          <p:cNvSpPr/>
          <p:nvPr/>
        </p:nvSpPr>
        <p:spPr>
          <a:xfrm>
            <a:off x="197583" y="2002362"/>
            <a:ext cx="3300626" cy="1138773"/>
          </a:xfrm>
          <a:prstGeom prst="rect">
            <a:avLst/>
          </a:prstGeom>
        </p:spPr>
        <p:txBody>
          <a:bodyPr wrap="square">
            <a:spAutoFit/>
          </a:bodyPr>
          <a:lstStyle/>
          <a:p>
            <a:pPr algn="ctr">
              <a:spcBef>
                <a:spcPct val="20000"/>
              </a:spcBef>
              <a:buClr>
                <a:srgbClr val="0075C9"/>
              </a:buClr>
            </a:pPr>
            <a:r>
              <a:rPr lang="en-US" sz="2000" dirty="0">
                <a:solidFill>
                  <a:schemeClr val="bg1"/>
                </a:solidFill>
                <a:latin typeface="+mn-lt"/>
              </a:rPr>
              <a:t>Amazing People.</a:t>
            </a:r>
          </a:p>
          <a:p>
            <a:pPr algn="ctr">
              <a:spcBef>
                <a:spcPct val="20000"/>
              </a:spcBef>
              <a:buClr>
                <a:srgbClr val="0075C9"/>
              </a:buClr>
            </a:pPr>
            <a:r>
              <a:rPr lang="en-US" sz="2000" dirty="0">
                <a:solidFill>
                  <a:schemeClr val="bg1"/>
                </a:solidFill>
                <a:latin typeface="+mn-lt"/>
              </a:rPr>
              <a:t>Amazing Benefits.</a:t>
            </a:r>
          </a:p>
          <a:p>
            <a:pPr algn="ctr">
              <a:spcBef>
                <a:spcPct val="20000"/>
              </a:spcBef>
              <a:buClr>
                <a:srgbClr val="0075C9"/>
              </a:buClr>
            </a:pPr>
            <a:r>
              <a:rPr lang="en-US" sz="2000" dirty="0">
                <a:solidFill>
                  <a:schemeClr val="bg1"/>
                </a:solidFill>
                <a:latin typeface="+mn-lt"/>
              </a:rPr>
              <a:t>Find Your Fit.</a:t>
            </a:r>
            <a:endParaRPr lang="en-US" sz="500" b="1" dirty="0">
              <a:solidFill>
                <a:schemeClr val="bg1"/>
              </a:solidFill>
              <a:cs typeface="Arial" panose="020B0604020202020204" pitchFamily="34" charset="0"/>
            </a:endParaRPr>
          </a:p>
        </p:txBody>
      </p:sp>
      <p:sp>
        <p:nvSpPr>
          <p:cNvPr id="8" name="Rectangle 7">
            <a:extLst>
              <a:ext uri="{FF2B5EF4-FFF2-40B4-BE49-F238E27FC236}">
                <a16:creationId xmlns="" xmlns:a16="http://schemas.microsoft.com/office/drawing/2014/main" id="{53BB7BE1-B322-4543-B4BB-992A310A44CE}"/>
              </a:ext>
            </a:extLst>
          </p:cNvPr>
          <p:cNvSpPr/>
          <p:nvPr/>
        </p:nvSpPr>
        <p:spPr>
          <a:xfrm>
            <a:off x="4754869" y="2340915"/>
            <a:ext cx="3456264" cy="461665"/>
          </a:xfrm>
          <a:prstGeom prst="rect">
            <a:avLst/>
          </a:prstGeom>
        </p:spPr>
        <p:txBody>
          <a:bodyPr wrap="square">
            <a:spAutoFit/>
          </a:bodyPr>
          <a:lstStyle/>
          <a:p>
            <a:pPr algn="ctr">
              <a:buClr>
                <a:schemeClr val="tx2"/>
              </a:buClr>
            </a:pPr>
            <a:r>
              <a:rPr lang="en-US" sz="2400" b="1" dirty="0">
                <a:solidFill>
                  <a:srgbClr val="000000"/>
                </a:solidFill>
                <a:cs typeface="Arial" panose="020B0604020202020204" pitchFamily="34" charset="0"/>
              </a:rPr>
              <a:t>Reminders</a:t>
            </a:r>
          </a:p>
        </p:txBody>
      </p:sp>
    </p:spTree>
    <p:custDataLst>
      <p:tags r:id="rId1"/>
    </p:custDataLst>
    <p:extLst>
      <p:ext uri="{BB962C8B-B14F-4D97-AF65-F5344CB8AC3E}">
        <p14:creationId xmlns:p14="http://schemas.microsoft.com/office/powerpoint/2010/main" val="1999975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443706" y="1083458"/>
            <a:ext cx="6072696" cy="548293"/>
          </a:xfrm>
        </p:spPr>
        <p:txBody>
          <a:bodyPr/>
          <a:lstStyle/>
          <a:p>
            <a:pPr algn="l"/>
            <a:r>
              <a:rPr lang="en-US" sz="1400" dirty="0">
                <a:solidFill>
                  <a:schemeClr val="tx1">
                    <a:lumMod val="95000"/>
                    <a:lumOff val="5000"/>
                  </a:schemeClr>
                </a:solidFill>
                <a:latin typeface="+mn-lt"/>
              </a:rPr>
              <a:t>Top 10 Reminders for 2022</a:t>
            </a:r>
          </a:p>
        </p:txBody>
      </p:sp>
      <p:sp>
        <p:nvSpPr>
          <p:cNvPr id="3" name="Text Placeholder 3">
            <a:extLst>
              <a:ext uri="{FF2B5EF4-FFF2-40B4-BE49-F238E27FC236}">
                <a16:creationId xmlns="" xmlns:a16="http://schemas.microsoft.com/office/drawing/2014/main" id="{D7034BB1-C2F6-4F2A-9EE5-13F3A8C517B6}"/>
              </a:ext>
            </a:extLst>
          </p:cNvPr>
          <p:cNvSpPr txBox="1">
            <a:spLocks/>
          </p:cNvSpPr>
          <p:nvPr/>
        </p:nvSpPr>
        <p:spPr>
          <a:xfrm>
            <a:off x="443706" y="1528637"/>
            <a:ext cx="8256588" cy="2640692"/>
          </a:xfrm>
          <a:prstGeom prst="rect">
            <a:avLst/>
          </a:prstGeom>
        </p:spPr>
        <p:txBody>
          <a:bodyPr>
            <a:normAutofit/>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Visit ALEX for help selecting the right benefits for you and your eligible dependents.</a:t>
            </a:r>
            <a:endParaRPr lang="en-US" sz="1200" strike="sngStrike" dirty="0">
              <a:solidFill>
                <a:srgbClr val="FF0000"/>
              </a:solidFill>
              <a:highlight>
                <a:srgbClr val="FFFF00"/>
              </a:highlight>
              <a:cs typeface="Arial" panose="020B0604020202020204" pitchFamily="34" charset="0"/>
            </a:endParaRPr>
          </a:p>
          <a:p>
            <a:pPr marL="342900" lvl="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Review Personal Benefits Budget Worksheet on the Intranet</a:t>
            </a:r>
          </a:p>
          <a:p>
            <a:pPr marL="342900" lvl="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View short Benefits Videos that provide summaries of plans and programs</a:t>
            </a:r>
          </a:p>
          <a:p>
            <a:pPr marL="342900" lvl="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Look for AE Preview Week and AE Homepage on InsideLink (starting Oct. 27, 2021)</a:t>
            </a:r>
          </a:p>
          <a:p>
            <a:pPr marL="34290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FSA and HSA elections don’t roll over; you MUST enroll annually. </a:t>
            </a:r>
          </a:p>
          <a:p>
            <a:pPr marL="34290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Select your preferred method to receive communications on Health and Life website</a:t>
            </a:r>
          </a:p>
          <a:p>
            <a:pPr marL="342900" lvl="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Update COVID Unvaccination Surcharge</a:t>
            </a:r>
          </a:p>
          <a:p>
            <a:pPr marL="34290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Confirm or update your selection for the Tobacco-Free Discount and Working Spouse/Domestic Partner Surcharge</a:t>
            </a:r>
          </a:p>
          <a:p>
            <a:pPr marL="34290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Verify your beneficiaries on file.</a:t>
            </a:r>
          </a:p>
          <a:p>
            <a:pPr marL="342900" indent="-342900" defTabSz="457200">
              <a:lnSpc>
                <a:spcPct val="100000"/>
              </a:lnSpc>
              <a:spcBef>
                <a:spcPct val="20000"/>
              </a:spcBef>
              <a:buClr>
                <a:schemeClr val="tx1"/>
              </a:buClr>
              <a:buSzTx/>
              <a:buFont typeface="+mj-lt"/>
              <a:buAutoNum type="arabicPeriod"/>
            </a:pPr>
            <a:r>
              <a:rPr lang="en-US" sz="1200" dirty="0">
                <a:solidFill>
                  <a:srgbClr val="000000"/>
                </a:solidFill>
                <a:cs typeface="Arial" panose="020B0604020202020204" pitchFamily="34" charset="0"/>
              </a:rPr>
              <a:t>Complete Enrollment - Please review all screens until you reach your Benefit Summary and complete your enrollment by clicking “Approve” and then “I Agree”. Make note of your confirmation number on the Thank You! page. You can save or print a copy of the Benefit Summary PDF for your records</a:t>
            </a:r>
          </a:p>
        </p:txBody>
      </p:sp>
      <p:sp>
        <p:nvSpPr>
          <p:cNvPr id="4" name="Title 1">
            <a:extLst>
              <a:ext uri="{FF2B5EF4-FFF2-40B4-BE49-F238E27FC236}">
                <a16:creationId xmlns="" xmlns:a16="http://schemas.microsoft.com/office/drawing/2014/main" id="{697044F6-E333-477F-8042-D88960E33985}"/>
              </a:ext>
            </a:extLst>
          </p:cNvPr>
          <p:cNvSpPr txBox="1">
            <a:spLocks/>
          </p:cNvSpPr>
          <p:nvPr/>
        </p:nvSpPr>
        <p:spPr>
          <a:xfrm>
            <a:off x="277771" y="509246"/>
            <a:ext cx="7886700" cy="54829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US" sz="1600">
                <a:solidFill>
                  <a:srgbClr val="0075C9"/>
                </a:solidFill>
                <a:latin typeface="+mn-lt"/>
              </a:rPr>
              <a:t>Amazing People. Amazing Benefits. Find Your Fit.</a:t>
            </a:r>
            <a:r>
              <a:rPr lang="en-US">
                <a:solidFill>
                  <a:schemeClr val="tx1">
                    <a:lumMod val="95000"/>
                    <a:lumOff val="5000"/>
                  </a:schemeClr>
                </a:solidFill>
                <a:latin typeface="Gothem"/>
              </a:rPr>
              <a:t>	</a:t>
            </a:r>
            <a:endParaRPr lang="en-US" dirty="0">
              <a:solidFill>
                <a:schemeClr val="tx1">
                  <a:lumMod val="95000"/>
                  <a:lumOff val="5000"/>
                </a:schemeClr>
              </a:solidFill>
              <a:latin typeface="Gothem"/>
            </a:endParaRPr>
          </a:p>
        </p:txBody>
      </p:sp>
      <p:pic>
        <p:nvPicPr>
          <p:cNvPr id="5" name="Picture 4">
            <a:extLst>
              <a:ext uri="{FF2B5EF4-FFF2-40B4-BE49-F238E27FC236}">
                <a16:creationId xmlns="" xmlns:a16="http://schemas.microsoft.com/office/drawing/2014/main" id="{89F7E70D-4F86-4760-B32C-38A9F6DE374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TextBox 5">
            <a:extLst>
              <a:ext uri="{FF2B5EF4-FFF2-40B4-BE49-F238E27FC236}">
                <a16:creationId xmlns="" xmlns:a16="http://schemas.microsoft.com/office/drawing/2014/main" id="{C1519FC5-22E9-41DC-ABDB-9D16EBA293B7}"/>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30</a:t>
            </a:r>
          </a:p>
        </p:txBody>
      </p:sp>
    </p:spTree>
    <p:custDataLst>
      <p:tags r:id="rId1"/>
    </p:custDataLst>
    <p:extLst>
      <p:ext uri="{BB962C8B-B14F-4D97-AF65-F5344CB8AC3E}">
        <p14:creationId xmlns:p14="http://schemas.microsoft.com/office/powerpoint/2010/main" val="24661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149412"/>
            <a:ext cx="7343362" cy="307777"/>
          </a:xfrm>
          <a:prstGeom prst="rect">
            <a:avLst/>
          </a:prstGeom>
        </p:spPr>
        <p:txBody>
          <a:bodyPr wrap="square">
            <a:spAutoFit/>
          </a:bodyPr>
          <a:lstStyle/>
          <a:p>
            <a:pPr>
              <a:buClr>
                <a:schemeClr val="tx2"/>
              </a:buClr>
            </a:pPr>
            <a:r>
              <a:rPr lang="en-US" sz="1400" b="1" dirty="0">
                <a:solidFill>
                  <a:srgbClr val="000000"/>
                </a:solidFill>
                <a:cs typeface="Arial" panose="020B0604020202020204" pitchFamily="34" charset="0"/>
              </a:rPr>
              <a:t>Benefit Premiums</a:t>
            </a:r>
            <a:endParaRPr lang="en-US" sz="1400" dirty="0">
              <a:solidFill>
                <a:srgbClr val="000000"/>
              </a:solidFill>
              <a:cs typeface="Arial" panose="020B0604020202020204" pitchFamily="34" charset="0"/>
            </a:endParaRP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88373"/>
            <a:ext cx="8010838" cy="749873"/>
          </a:xfrm>
          <a:prstGeom prst="rect">
            <a:avLst/>
          </a:prstGeom>
        </p:spPr>
      </p:pic>
      <p:sp>
        <p:nvSpPr>
          <p:cNvPr id="7" name="TextBox 6">
            <a:extLst>
              <a:ext uri="{FF2B5EF4-FFF2-40B4-BE49-F238E27FC236}">
                <a16:creationId xmlns="" xmlns:a16="http://schemas.microsoft.com/office/drawing/2014/main" id="{030AF4E7-E808-4B9A-B363-5AE9D90118F5}"/>
              </a:ext>
            </a:extLst>
          </p:cNvPr>
          <p:cNvSpPr txBox="1"/>
          <p:nvPr/>
        </p:nvSpPr>
        <p:spPr>
          <a:xfrm>
            <a:off x="349343" y="1761040"/>
            <a:ext cx="8341650" cy="2677656"/>
          </a:xfrm>
          <a:prstGeom prst="rect">
            <a:avLst/>
          </a:prstGeom>
          <a:noFill/>
        </p:spPr>
        <p:txBody>
          <a:bodyPr wrap="square">
            <a:spAutoFit/>
          </a:bodyPr>
          <a:lstStyle/>
          <a:p>
            <a:r>
              <a:rPr lang="en-US" sz="1200" dirty="0"/>
              <a:t>For the fourth year in a row, Lumen will not pass along any premium increases to you, if you live a smoke-free or tobacco-free lifestyle, or if you’re enrolled in a tobacco cessation program. If you and your eligible dependents enrolled in a Lumen medical plan are tobacco users but not enrolled in a tobacco cessation program, you will see a slight increase in your premiums.</a:t>
            </a:r>
          </a:p>
          <a:p>
            <a:endParaRPr lang="en-US" sz="1200" dirty="0"/>
          </a:p>
          <a:p>
            <a:r>
              <a:rPr lang="en-US" sz="1200" b="1" dirty="0"/>
              <a:t>Note:</a:t>
            </a:r>
            <a:r>
              <a:rPr lang="en-US" sz="1200" dirty="0"/>
              <a:t> Coverage and benefit costs may increase or decrease throughout the year, in certain situations. Refer to the General Information Summary Plan Description (SPD) and the Life Insurance SPD on the intranet or the Health and Life website for more information.</a:t>
            </a:r>
          </a:p>
          <a:p>
            <a:endParaRPr lang="en-US" sz="1200" dirty="0"/>
          </a:p>
          <a:p>
            <a:endParaRPr lang="en-US" sz="1200" dirty="0"/>
          </a:p>
          <a:p>
            <a:pPr marL="171450" indent="-171450">
              <a:buFont typeface="Wingdings" panose="05000000000000000000" pitchFamily="2" charset="2"/>
              <a:buChar char="q"/>
            </a:pPr>
            <a:endParaRPr lang="en-US" sz="1200" dirty="0"/>
          </a:p>
          <a:p>
            <a:endParaRPr lang="en-US" sz="1200" dirty="0"/>
          </a:p>
          <a:p>
            <a:endParaRPr lang="en-US" sz="1200" dirty="0"/>
          </a:p>
          <a:p>
            <a:endParaRPr lang="en-US" sz="1200" dirty="0"/>
          </a:p>
        </p:txBody>
      </p:sp>
      <p:sp>
        <p:nvSpPr>
          <p:cNvPr id="9" name="TextBox 8">
            <a:extLst>
              <a:ext uri="{FF2B5EF4-FFF2-40B4-BE49-F238E27FC236}">
                <a16:creationId xmlns="" xmlns:a16="http://schemas.microsoft.com/office/drawing/2014/main" id="{478B2A19-4F3D-473B-A26F-5FABE5E614E2}"/>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3</a:t>
            </a:r>
          </a:p>
        </p:txBody>
      </p:sp>
      <p:pic>
        <p:nvPicPr>
          <p:cNvPr id="10" name="Graphic 9" descr="Star with solid fill">
            <a:extLst>
              <a:ext uri="{FF2B5EF4-FFF2-40B4-BE49-F238E27FC236}">
                <a16:creationId xmlns="" xmlns:a16="http://schemas.microsoft.com/office/drawing/2014/main" id="{9FDAA464-C2C8-4297-AE6B-23EDFE99942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53633" y="1456422"/>
            <a:ext cx="561704" cy="443399"/>
          </a:xfrm>
          <a:prstGeom prst="rect">
            <a:avLst/>
          </a:prstGeom>
        </p:spPr>
      </p:pic>
    </p:spTree>
    <p:custDataLst>
      <p:tags r:id="rId1"/>
    </p:custDataLst>
    <p:extLst>
      <p:ext uri="{BB962C8B-B14F-4D97-AF65-F5344CB8AC3E}">
        <p14:creationId xmlns:p14="http://schemas.microsoft.com/office/powerpoint/2010/main" val="1582904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0" y="194657"/>
            <a:ext cx="8256587" cy="548293"/>
          </a:xfrm>
        </p:spPr>
        <p:txBody>
          <a:bodyPr/>
          <a:lstStyle/>
          <a:p>
            <a:r>
              <a:rPr lang="en-US" sz="2800" dirty="0">
                <a:solidFill>
                  <a:schemeClr val="tx1">
                    <a:lumMod val="95000"/>
                    <a:lumOff val="5000"/>
                  </a:schemeClr>
                </a:solidFill>
                <a:latin typeface="+mn-lt"/>
              </a:rPr>
              <a:t>Questions</a:t>
            </a:r>
            <a:r>
              <a:rPr lang="en-US" sz="2800" dirty="0">
                <a:latin typeface="+mn-lt"/>
              </a:rPr>
              <a:t>?</a:t>
            </a:r>
          </a:p>
        </p:txBody>
      </p:sp>
      <p:sp>
        <p:nvSpPr>
          <p:cNvPr id="4" name="Text Placeholder 3">
            <a:extLst>
              <a:ext uri="{FF2B5EF4-FFF2-40B4-BE49-F238E27FC236}">
                <a16:creationId xmlns="" xmlns:a16="http://schemas.microsoft.com/office/drawing/2014/main" id="{AA2A1F9C-FCD7-4995-A37A-C3FF62EC1B70}"/>
              </a:ext>
            </a:extLst>
          </p:cNvPr>
          <p:cNvSpPr txBox="1">
            <a:spLocks/>
          </p:cNvSpPr>
          <p:nvPr/>
        </p:nvSpPr>
        <p:spPr>
          <a:xfrm>
            <a:off x="3419475" y="786669"/>
            <a:ext cx="2975769" cy="3166206"/>
          </a:xfrm>
          <a:prstGeom prst="rect">
            <a:avLst/>
          </a:prstGeom>
        </p:spPr>
        <p:txBody>
          <a:bodyPr>
            <a:normAutofit/>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defTabSz="457200">
              <a:lnSpc>
                <a:spcPct val="100000"/>
              </a:lnSpc>
              <a:spcBef>
                <a:spcPct val="20000"/>
              </a:spcBef>
              <a:buClr>
                <a:srgbClr val="0075C9"/>
              </a:buClr>
              <a:buSzTx/>
            </a:pPr>
            <a:endParaRPr lang="en-US" sz="1400" dirty="0">
              <a:solidFill>
                <a:srgbClr val="000000"/>
              </a:solidFill>
              <a:latin typeface="Gothem"/>
              <a:cs typeface="Arial" panose="020B0604020202020204" pitchFamily="34" charset="0"/>
            </a:endParaRPr>
          </a:p>
        </p:txBody>
      </p:sp>
      <p:pic>
        <p:nvPicPr>
          <p:cNvPr id="5" name="Picture 4" descr="A group of people sitting posing for the camera&#10;&#10;Description automatically generated">
            <a:extLst>
              <a:ext uri="{FF2B5EF4-FFF2-40B4-BE49-F238E27FC236}">
                <a16:creationId xmlns="" xmlns:a16="http://schemas.microsoft.com/office/drawing/2014/main" id="{1ACE6C2F-09DF-4F82-8A12-E19B9A1C0614}"/>
              </a:ext>
            </a:extLst>
          </p:cNvPr>
          <p:cNvPicPr>
            <a:picLocks noChangeAspect="1"/>
          </p:cNvPicPr>
          <p:nvPr/>
        </p:nvPicPr>
        <p:blipFill>
          <a:blip r:embed="rId3"/>
          <a:stretch>
            <a:fillRect/>
          </a:stretch>
        </p:blipFill>
        <p:spPr>
          <a:xfrm>
            <a:off x="1645920" y="1064991"/>
            <a:ext cx="5852160" cy="3291840"/>
          </a:xfrm>
          <a:prstGeom prst="rect">
            <a:avLst/>
          </a:prstGeom>
          <a:ln>
            <a:solidFill>
              <a:srgbClr val="38C6F4"/>
            </a:solidFill>
          </a:ln>
        </p:spPr>
      </p:pic>
      <p:sp>
        <p:nvSpPr>
          <p:cNvPr id="6" name="TextBox 5">
            <a:extLst>
              <a:ext uri="{FF2B5EF4-FFF2-40B4-BE49-F238E27FC236}">
                <a16:creationId xmlns="" xmlns:a16="http://schemas.microsoft.com/office/drawing/2014/main" id="{853E189D-8224-42F7-9F0C-6A4397DB8699}"/>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31</a:t>
            </a:r>
          </a:p>
        </p:txBody>
      </p:sp>
    </p:spTree>
    <p:custDataLst>
      <p:tags r:id="rId1"/>
    </p:custDataLst>
    <p:extLst>
      <p:ext uri="{BB962C8B-B14F-4D97-AF65-F5344CB8AC3E}">
        <p14:creationId xmlns:p14="http://schemas.microsoft.com/office/powerpoint/2010/main" val="710321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0" y="194657"/>
            <a:ext cx="8256587" cy="548293"/>
          </a:xfrm>
        </p:spPr>
        <p:txBody>
          <a:bodyPr/>
          <a:lstStyle/>
          <a:p>
            <a:pPr algn="l"/>
            <a:r>
              <a:rPr lang="en-US" sz="2000" dirty="0">
                <a:solidFill>
                  <a:schemeClr val="tx1">
                    <a:lumMod val="95000"/>
                    <a:lumOff val="5000"/>
                  </a:schemeClr>
                </a:solidFill>
                <a:latin typeface="Arial Black" panose="020B0A04020102020204" pitchFamily="34" charset="0"/>
              </a:rPr>
              <a:t>2022 Annual Enrollment Communications &amp; Resources</a:t>
            </a:r>
          </a:p>
        </p:txBody>
      </p:sp>
      <p:graphicFrame>
        <p:nvGraphicFramePr>
          <p:cNvPr id="4" name="Table 4">
            <a:extLst>
              <a:ext uri="{FF2B5EF4-FFF2-40B4-BE49-F238E27FC236}">
                <a16:creationId xmlns="" xmlns:a16="http://schemas.microsoft.com/office/drawing/2014/main" id="{66F65067-D299-40AD-842D-16007A04C0A6}"/>
              </a:ext>
            </a:extLst>
          </p:cNvPr>
          <p:cNvGraphicFramePr>
            <a:graphicFrameLocks noGrp="1"/>
          </p:cNvGraphicFramePr>
          <p:nvPr>
            <p:extLst>
              <p:ext uri="{D42A27DB-BD31-4B8C-83A1-F6EECF244321}">
                <p14:modId xmlns:p14="http://schemas.microsoft.com/office/powerpoint/2010/main" val="1166327998"/>
              </p:ext>
            </p:extLst>
          </p:nvPr>
        </p:nvGraphicFramePr>
        <p:xfrm>
          <a:off x="360727" y="1086899"/>
          <a:ext cx="8539992" cy="3447351"/>
        </p:xfrm>
        <a:graphic>
          <a:graphicData uri="http://schemas.openxmlformats.org/drawingml/2006/table">
            <a:tbl>
              <a:tblPr firstRow="1" bandRow="1">
                <a:tableStyleId>{5C22544A-7EE6-4342-B048-85BDC9FD1C3A}</a:tableStyleId>
              </a:tblPr>
              <a:tblGrid>
                <a:gridCol w="3049447">
                  <a:extLst>
                    <a:ext uri="{9D8B030D-6E8A-4147-A177-3AD203B41FA5}">
                      <a16:colId xmlns="" xmlns:a16="http://schemas.microsoft.com/office/drawing/2014/main" val="2327750937"/>
                    </a:ext>
                  </a:extLst>
                </a:gridCol>
                <a:gridCol w="5490545">
                  <a:extLst>
                    <a:ext uri="{9D8B030D-6E8A-4147-A177-3AD203B41FA5}">
                      <a16:colId xmlns="" xmlns:a16="http://schemas.microsoft.com/office/drawing/2014/main" val="2204592853"/>
                    </a:ext>
                  </a:extLst>
                </a:gridCol>
              </a:tblGrid>
              <a:tr h="531132">
                <a:tc>
                  <a:txBody>
                    <a:bodyPr/>
                    <a:lstStyle/>
                    <a:p>
                      <a:r>
                        <a:rPr lang="en-US" sz="1800" dirty="0">
                          <a:latin typeface="+mn-lt"/>
                        </a:rPr>
                        <a:t>Communication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Description</a:t>
                      </a:r>
                    </a:p>
                  </a:txBody>
                  <a:tcPr/>
                </a:tc>
                <a:extLst>
                  <a:ext uri="{0D108BD9-81ED-4DB2-BD59-A6C34878D82A}">
                    <a16:rowId xmlns="" xmlns:a16="http://schemas.microsoft.com/office/drawing/2014/main" val="2495439438"/>
                  </a:ext>
                </a:extLst>
              </a:tr>
              <a:tr h="3197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LiveWellatLumen</a:t>
                      </a:r>
                      <a:endParaRPr lang="en-US" sz="1200" kern="1200" dirty="0">
                        <a:solidFill>
                          <a:schemeClr val="dk1"/>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Your Lumen benefits bi-weekly newsletter</a:t>
                      </a:r>
                    </a:p>
                  </a:txBody>
                  <a:tcPr/>
                </a:tc>
                <a:extLst>
                  <a:ext uri="{0D108BD9-81ED-4DB2-BD59-A6C34878D82A}">
                    <a16:rowId xmlns="" xmlns:a16="http://schemas.microsoft.com/office/drawing/2014/main" val="826862645"/>
                  </a:ext>
                </a:extLst>
              </a:tr>
              <a:tr h="3197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mn-lt"/>
                        </a:rPr>
                        <a:t>Annual Enrollment Preview Week on InsideLink</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mn-lt"/>
                        </a:rPr>
                        <a:t>Oct. 27, 2021 – Nov. 2, 2021</a:t>
                      </a:r>
                    </a:p>
                    <a:p>
                      <a:endParaRPr lang="en-US" sz="1200" dirty="0">
                        <a:latin typeface="+mn-lt"/>
                      </a:endParaRPr>
                    </a:p>
                  </a:txBody>
                  <a:tcPr/>
                </a:tc>
                <a:extLst>
                  <a:ext uri="{0D108BD9-81ED-4DB2-BD59-A6C34878D82A}">
                    <a16:rowId xmlns="" xmlns:a16="http://schemas.microsoft.com/office/drawing/2014/main" val="1041527930"/>
                  </a:ext>
                </a:extLst>
              </a:tr>
              <a:tr h="306255">
                <a:tc>
                  <a:txBody>
                    <a:bodyPr/>
                    <a:lstStyle/>
                    <a:p>
                      <a:r>
                        <a:rPr lang="en-US" sz="1200" dirty="0">
                          <a:latin typeface="+mn-lt"/>
                        </a:rPr>
                        <a:t>Annual Enrollment</a:t>
                      </a:r>
                    </a:p>
                  </a:txBody>
                  <a:tcPr/>
                </a:tc>
                <a:tc>
                  <a:txBody>
                    <a:bodyPr/>
                    <a:lstStyle/>
                    <a:p>
                      <a:r>
                        <a:rPr lang="en-US" sz="1200" dirty="0">
                          <a:latin typeface="+mn-lt"/>
                        </a:rPr>
                        <a:t>Nov. 3, 2021 – Nov. 17, 2021</a:t>
                      </a:r>
                    </a:p>
                  </a:txBody>
                  <a:tcPr/>
                </a:tc>
                <a:extLst>
                  <a:ext uri="{0D108BD9-81ED-4DB2-BD59-A6C34878D82A}">
                    <a16:rowId xmlns="" xmlns:a16="http://schemas.microsoft.com/office/drawing/2014/main" val="3039723006"/>
                  </a:ext>
                </a:extLst>
              </a:tr>
              <a:tr h="4613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Personal Benefits Budget Worksheet</a:t>
                      </a:r>
                    </a:p>
                  </a:txBody>
                  <a:tcPr/>
                </a:tc>
                <a:tc>
                  <a:txBody>
                    <a:bodyPr/>
                    <a:lstStyle/>
                    <a:p>
                      <a:r>
                        <a:rPr lang="en-US" sz="1200" kern="1200" dirty="0">
                          <a:solidFill>
                            <a:schemeClr val="dk1"/>
                          </a:solidFill>
                          <a:latin typeface="+mn-lt"/>
                          <a:ea typeface="+mn-ea"/>
                          <a:cs typeface="+mn-cs"/>
                        </a:rPr>
                        <a:t>A form located on the Intranet you can use to help you make cost decisions during Annual Enrollment.</a:t>
                      </a:r>
                    </a:p>
                  </a:txBody>
                  <a:tcPr/>
                </a:tc>
                <a:extLst>
                  <a:ext uri="{0D108BD9-81ED-4DB2-BD59-A6C34878D82A}">
                    <a16:rowId xmlns="" xmlns:a16="http://schemas.microsoft.com/office/drawing/2014/main" val="4085376512"/>
                  </a:ext>
                </a:extLst>
              </a:tr>
              <a:tr h="453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ALEX</a:t>
                      </a:r>
                    </a:p>
                  </a:txBody>
                  <a:tcPr/>
                </a:tc>
                <a:tc>
                  <a:txBody>
                    <a:bodyPr/>
                    <a:lstStyle/>
                    <a:p>
                      <a:r>
                        <a:rPr lang="en-US" sz="1200" kern="1200" dirty="0">
                          <a:solidFill>
                            <a:schemeClr val="dk1"/>
                          </a:solidFill>
                          <a:latin typeface="+mn-lt"/>
                          <a:ea typeface="+mn-ea"/>
                          <a:cs typeface="+mn-cs"/>
                        </a:rPr>
                        <a:t>ALEX can help you learn about benefits including FSA’s, HSA options and more.</a:t>
                      </a:r>
                    </a:p>
                  </a:txBody>
                  <a:tcPr/>
                </a:tc>
                <a:extLst>
                  <a:ext uri="{0D108BD9-81ED-4DB2-BD59-A6C34878D82A}">
                    <a16:rowId xmlns="" xmlns:a16="http://schemas.microsoft.com/office/drawing/2014/main" val="2520513084"/>
                  </a:ext>
                </a:extLst>
              </a:tr>
              <a:tr h="2642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Short Benefits Videos</a:t>
                      </a:r>
                    </a:p>
                  </a:txBody>
                  <a:tcPr/>
                </a:tc>
                <a:tc>
                  <a:txBody>
                    <a:bodyPr/>
                    <a:lstStyle/>
                    <a:p>
                      <a:r>
                        <a:rPr lang="en-US" sz="1200" kern="1200" dirty="0">
                          <a:solidFill>
                            <a:schemeClr val="dk1"/>
                          </a:solidFill>
                          <a:latin typeface="+mn-lt"/>
                          <a:ea typeface="+mn-ea"/>
                          <a:cs typeface="+mn-cs"/>
                        </a:rPr>
                        <a:t>Provide high level summary of benefit plans and programs.</a:t>
                      </a:r>
                    </a:p>
                  </a:txBody>
                  <a:tcPr/>
                </a:tc>
                <a:extLst>
                  <a:ext uri="{0D108BD9-81ED-4DB2-BD59-A6C34878D82A}">
                    <a16:rowId xmlns="" xmlns:a16="http://schemas.microsoft.com/office/drawing/2014/main" val="975443299"/>
                  </a:ext>
                </a:extLst>
              </a:tr>
              <a:tr h="531132">
                <a:tc>
                  <a:txBody>
                    <a:bodyPr/>
                    <a:lstStyle/>
                    <a:p>
                      <a:pPr marL="0" algn="l" defTabSz="685800" rtl="0" eaLnBrk="1" latinLnBrk="0" hangingPunct="1"/>
                      <a:r>
                        <a:rPr lang="en-US" sz="1200" kern="1200" dirty="0">
                          <a:solidFill>
                            <a:schemeClr val="tx1"/>
                          </a:solidFill>
                          <a:latin typeface="+mn-lt"/>
                          <a:ea typeface="+mn-ea"/>
                          <a:cs typeface="+mn-cs"/>
                        </a:rPr>
                        <a:t>Lumen Health and Life Service </a:t>
                      </a:r>
                      <a:r>
                        <a:rPr lang="en-US" sz="1200" kern="1200" dirty="0">
                          <a:solidFill>
                            <a:schemeClr val="dk1"/>
                          </a:solidFill>
                          <a:latin typeface="+mn-lt"/>
                          <a:ea typeface="+mn-ea"/>
                          <a:cs typeface="+mn-cs"/>
                        </a:rPr>
                        <a:t>Center at Businessolver</a:t>
                      </a:r>
                    </a:p>
                  </a:txBody>
                  <a:tcPr/>
                </a:tc>
                <a:tc>
                  <a:txBody>
                    <a:bodyPr/>
                    <a:lstStyle/>
                    <a:p>
                      <a:r>
                        <a:rPr lang="en-US" sz="1200" kern="1200" dirty="0">
                          <a:solidFill>
                            <a:schemeClr val="tx1"/>
                          </a:solidFill>
                          <a:latin typeface="+mn-lt"/>
                          <a:ea typeface="+mn-ea"/>
                          <a:cs typeface="+mn-cs"/>
                        </a:rPr>
                        <a:t>The Service </a:t>
                      </a:r>
                      <a:r>
                        <a:rPr lang="en-US" sz="1200" kern="1200" dirty="0">
                          <a:solidFill>
                            <a:schemeClr val="dk1"/>
                          </a:solidFill>
                          <a:latin typeface="+mn-lt"/>
                          <a:ea typeface="+mn-ea"/>
                          <a:cs typeface="+mn-cs"/>
                        </a:rPr>
                        <a:t>Center platform, </a:t>
                      </a:r>
                      <a:r>
                        <a:rPr lang="en-US" sz="1200" kern="1200" dirty="0" err="1">
                          <a:solidFill>
                            <a:schemeClr val="dk1"/>
                          </a:solidFill>
                          <a:latin typeface="+mn-lt"/>
                          <a:ea typeface="+mn-ea"/>
                          <a:cs typeface="+mn-cs"/>
                        </a:rPr>
                        <a:t>benefitsolver</a:t>
                      </a:r>
                      <a:r>
                        <a:rPr lang="en-US" sz="1200" kern="1200" dirty="0">
                          <a:solidFill>
                            <a:schemeClr val="dk1"/>
                          </a:solidFill>
                          <a:latin typeface="+mn-lt"/>
                          <a:ea typeface="+mn-ea"/>
                          <a:cs typeface="+mn-cs"/>
                        </a:rPr>
                        <a:t>, includes direct links to ALEX, Voluntary Lifestyle Benefits website, SPDs and more. The </a:t>
                      </a:r>
                      <a:r>
                        <a:rPr lang="en-US" sz="1200" kern="1200" dirty="0" err="1">
                          <a:solidFill>
                            <a:schemeClr val="dk1"/>
                          </a:solidFill>
                          <a:latin typeface="+mn-lt"/>
                          <a:ea typeface="+mn-ea"/>
                          <a:cs typeface="+mn-cs"/>
                        </a:rPr>
                        <a:t>MyChoice</a:t>
                      </a:r>
                      <a:r>
                        <a:rPr lang="en-US" sz="1200" kern="1200" dirty="0">
                          <a:solidFill>
                            <a:schemeClr val="dk1"/>
                          </a:solidFill>
                          <a:latin typeface="+mn-lt"/>
                          <a:ea typeface="+mn-ea"/>
                          <a:cs typeface="+mn-cs"/>
                        </a:rPr>
                        <a:t> mobile app is available to view and/or enroll in benefits using a mobile device. </a:t>
                      </a:r>
                    </a:p>
                  </a:txBody>
                  <a:tcPr/>
                </a:tc>
                <a:extLst>
                  <a:ext uri="{0D108BD9-81ED-4DB2-BD59-A6C34878D82A}">
                    <a16:rowId xmlns="" xmlns:a16="http://schemas.microsoft.com/office/drawing/2014/main" val="2053108363"/>
                  </a:ext>
                </a:extLst>
              </a:tr>
            </a:tbl>
          </a:graphicData>
        </a:graphic>
      </p:graphicFrame>
      <p:sp>
        <p:nvSpPr>
          <p:cNvPr id="5" name="TextBox 4">
            <a:extLst>
              <a:ext uri="{FF2B5EF4-FFF2-40B4-BE49-F238E27FC236}">
                <a16:creationId xmlns="" xmlns:a16="http://schemas.microsoft.com/office/drawing/2014/main" id="{B076925A-7834-4E7C-ACBF-5BDBA709C7BE}"/>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32</a:t>
            </a:r>
          </a:p>
        </p:txBody>
      </p:sp>
    </p:spTree>
    <p:custDataLst>
      <p:tags r:id="rId1"/>
    </p:custDataLst>
    <p:extLst>
      <p:ext uri="{BB962C8B-B14F-4D97-AF65-F5344CB8AC3E}">
        <p14:creationId xmlns:p14="http://schemas.microsoft.com/office/powerpoint/2010/main" val="268545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0" y="194657"/>
            <a:ext cx="8256587" cy="548293"/>
          </a:xfrm>
        </p:spPr>
        <p:txBody>
          <a:bodyPr/>
          <a:lstStyle/>
          <a:p>
            <a:pPr algn="l"/>
            <a:r>
              <a:rPr lang="en-US" sz="2000" dirty="0">
                <a:solidFill>
                  <a:schemeClr val="tx1">
                    <a:lumMod val="95000"/>
                    <a:lumOff val="5000"/>
                  </a:schemeClr>
                </a:solidFill>
                <a:latin typeface="Arial Black" panose="020B0A04020102020204" pitchFamily="34" charset="0"/>
              </a:rPr>
              <a:t>2022 Annual Enrollment Communications &amp; Resources</a:t>
            </a:r>
          </a:p>
        </p:txBody>
      </p:sp>
      <p:graphicFrame>
        <p:nvGraphicFramePr>
          <p:cNvPr id="4" name="Table 4">
            <a:extLst>
              <a:ext uri="{FF2B5EF4-FFF2-40B4-BE49-F238E27FC236}">
                <a16:creationId xmlns="" xmlns:a16="http://schemas.microsoft.com/office/drawing/2014/main" id="{66F65067-D299-40AD-842D-16007A04C0A6}"/>
              </a:ext>
            </a:extLst>
          </p:cNvPr>
          <p:cNvGraphicFramePr>
            <a:graphicFrameLocks noGrp="1"/>
          </p:cNvGraphicFramePr>
          <p:nvPr>
            <p:extLst>
              <p:ext uri="{D42A27DB-BD31-4B8C-83A1-F6EECF244321}">
                <p14:modId xmlns:p14="http://schemas.microsoft.com/office/powerpoint/2010/main" val="2530862633"/>
              </p:ext>
            </p:extLst>
          </p:nvPr>
        </p:nvGraphicFramePr>
        <p:xfrm>
          <a:off x="387772" y="915041"/>
          <a:ext cx="8496169" cy="3676222"/>
        </p:xfrm>
        <a:graphic>
          <a:graphicData uri="http://schemas.openxmlformats.org/drawingml/2006/table">
            <a:tbl>
              <a:tblPr firstRow="1" bandRow="1">
                <a:tableStyleId>{5C22544A-7EE6-4342-B048-85BDC9FD1C3A}</a:tableStyleId>
              </a:tblPr>
              <a:tblGrid>
                <a:gridCol w="2891439">
                  <a:extLst>
                    <a:ext uri="{9D8B030D-6E8A-4147-A177-3AD203B41FA5}">
                      <a16:colId xmlns="" xmlns:a16="http://schemas.microsoft.com/office/drawing/2014/main" val="2327750937"/>
                    </a:ext>
                  </a:extLst>
                </a:gridCol>
                <a:gridCol w="5604730">
                  <a:extLst>
                    <a:ext uri="{9D8B030D-6E8A-4147-A177-3AD203B41FA5}">
                      <a16:colId xmlns="" xmlns:a16="http://schemas.microsoft.com/office/drawing/2014/main" val="2204592853"/>
                    </a:ext>
                  </a:extLst>
                </a:gridCol>
              </a:tblGrid>
              <a:tr h="594620">
                <a:tc>
                  <a:txBody>
                    <a:bodyPr/>
                    <a:lstStyle/>
                    <a:p>
                      <a:r>
                        <a:rPr lang="en-US" sz="1800" dirty="0">
                          <a:latin typeface="+mn-lt"/>
                        </a:rPr>
                        <a:t>Communication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Description</a:t>
                      </a:r>
                    </a:p>
                  </a:txBody>
                  <a:tcPr/>
                </a:tc>
                <a:extLst>
                  <a:ext uri="{0D108BD9-81ED-4DB2-BD59-A6C34878D82A}">
                    <a16:rowId xmlns="" xmlns:a16="http://schemas.microsoft.com/office/drawing/2014/main" val="2495439438"/>
                  </a:ext>
                </a:extLst>
              </a:tr>
              <a:tr h="440265">
                <a:tc>
                  <a:txBody>
                    <a:bodyPr/>
                    <a:lstStyle/>
                    <a:p>
                      <a:r>
                        <a:rPr lang="en-US" sz="1200" dirty="0">
                          <a:latin typeface="+mn-lt"/>
                        </a:rPr>
                        <a:t>Lumen Health and Life Service Center at Businessolver website</a:t>
                      </a:r>
                    </a:p>
                  </a:txBody>
                  <a:tcPr/>
                </a:tc>
                <a:tc>
                  <a:txBody>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Go to </a:t>
                      </a:r>
                      <a:r>
                        <a:rPr lang="en-US" sz="1200" b="1" dirty="0">
                          <a:effectLst/>
                          <a:latin typeface="Arial" panose="020B0604020202020204" pitchFamily="34" charset="0"/>
                          <a:ea typeface="Calibri" panose="020F0502020204030204" pitchFamily="34" charset="0"/>
                          <a:cs typeface="Arial" panose="020B0604020202020204" pitchFamily="34" charset="0"/>
                          <a:hlinkClick r:id="rId3"/>
                        </a:rPr>
                        <a:t>lumen.com/</a:t>
                      </a:r>
                      <a:r>
                        <a:rPr lang="en-US" sz="1200" b="1" dirty="0" err="1">
                          <a:effectLst/>
                          <a:latin typeface="Arial" panose="020B0604020202020204" pitchFamily="34" charset="0"/>
                          <a:ea typeface="Calibri" panose="020F0502020204030204" pitchFamily="34" charset="0"/>
                          <a:cs typeface="Arial" panose="020B0604020202020204" pitchFamily="34" charset="0"/>
                          <a:hlinkClick r:id="rId3"/>
                        </a:rPr>
                        <a:t>bschealthandlife</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during Annual Enrollment.</a:t>
                      </a:r>
                    </a:p>
                    <a:p>
                      <a:r>
                        <a:rPr lang="en-US" sz="1200" dirty="0">
                          <a:effectLst/>
                          <a:latin typeface="Arial" panose="020B0604020202020204" pitchFamily="34" charset="0"/>
                          <a:ea typeface="Calibri" panose="020F0502020204030204" pitchFamily="34" charset="0"/>
                          <a:cs typeface="Arial" panose="020B0604020202020204" pitchFamily="34" charset="0"/>
                        </a:rPr>
                        <a:t>Effective Jan. 1, 2022, go to </a:t>
                      </a:r>
                      <a:r>
                        <a:rPr lang="en-US" sz="1200" b="1" dirty="0">
                          <a:effectLst/>
                          <a:latin typeface="Arial" panose="020B0604020202020204" pitchFamily="34" charset="0"/>
                          <a:ea typeface="Calibri" panose="020F0502020204030204" pitchFamily="34" charset="0"/>
                          <a:cs typeface="Arial" panose="020B0604020202020204" pitchFamily="34" charset="0"/>
                          <a:hlinkClick r:id="rId4"/>
                        </a:rPr>
                        <a:t>lumen.com/healthandlife</a:t>
                      </a: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b="1" dirty="0">
                        <a:latin typeface="+mn-lt"/>
                      </a:endParaRPr>
                    </a:p>
                  </a:txBody>
                  <a:tcPr/>
                </a:tc>
                <a:extLst>
                  <a:ext uri="{0D108BD9-81ED-4DB2-BD59-A6C34878D82A}">
                    <a16:rowId xmlns="" xmlns:a16="http://schemas.microsoft.com/office/drawing/2014/main" val="3749793781"/>
                  </a:ext>
                </a:extLst>
              </a:tr>
              <a:tr h="475302">
                <a:tc>
                  <a:txBody>
                    <a:bodyPr/>
                    <a:lstStyle/>
                    <a:p>
                      <a:r>
                        <a:rPr lang="en-US" sz="1200" dirty="0">
                          <a:latin typeface="+mn-lt"/>
                        </a:rPr>
                        <a:t>New</a:t>
                      </a:r>
                    </a:p>
                    <a:p>
                      <a:r>
                        <a:rPr lang="en-US" sz="1200" dirty="0" err="1">
                          <a:latin typeface="+mn-lt"/>
                        </a:rPr>
                        <a:t>britehr.app</a:t>
                      </a:r>
                      <a:r>
                        <a:rPr lang="en-US" sz="1200" dirty="0">
                          <a:latin typeface="+mn-lt"/>
                        </a:rPr>
                        <a:t>/Lumen2022</a:t>
                      </a:r>
                    </a:p>
                  </a:txBody>
                  <a:tcPr/>
                </a:tc>
                <a:tc>
                  <a:txBody>
                    <a:bodyPr/>
                    <a:lstStyle/>
                    <a:p>
                      <a:r>
                        <a:rPr lang="en-US" sz="1200" dirty="0" err="1">
                          <a:latin typeface="+mn-lt"/>
                        </a:rPr>
                        <a:t>Brite</a:t>
                      </a:r>
                      <a:r>
                        <a:rPr lang="en-US" sz="1200" dirty="0">
                          <a:latin typeface="+mn-lt"/>
                        </a:rPr>
                        <a:t> walks you through the Bind Health Plan so you have a clear understanding of how it can work for you.</a:t>
                      </a:r>
                    </a:p>
                  </a:txBody>
                  <a:tcPr/>
                </a:tc>
                <a:extLst>
                  <a:ext uri="{0D108BD9-81ED-4DB2-BD59-A6C34878D82A}">
                    <a16:rowId xmlns="" xmlns:a16="http://schemas.microsoft.com/office/drawing/2014/main" val="3016261908"/>
                  </a:ext>
                </a:extLst>
              </a:tr>
              <a:tr h="636623">
                <a:tc>
                  <a:txBody>
                    <a:bodyPr/>
                    <a:lstStyle/>
                    <a:p>
                      <a:r>
                        <a:rPr lang="en-US" sz="1200" dirty="0">
                          <a:latin typeface="+mn-lt"/>
                        </a:rPr>
                        <a:t>Lumen.com/choosebind</a:t>
                      </a:r>
                    </a:p>
                    <a:p>
                      <a:r>
                        <a:rPr lang="en-US" sz="1200" dirty="0">
                          <a:latin typeface="+mn-lt"/>
                        </a:rPr>
                        <a:t>(Access Code: enroll2022) or call the Bind Help Team at 833-576-6519</a:t>
                      </a:r>
                    </a:p>
                  </a:txBody>
                  <a:tcPr/>
                </a:tc>
                <a:tc>
                  <a:txBody>
                    <a:bodyPr/>
                    <a:lstStyle/>
                    <a:p>
                      <a:pPr marL="0" algn="l" defTabSz="685800" rtl="0" eaLnBrk="1" latinLnBrk="0" hangingPunct="1"/>
                      <a:r>
                        <a:rPr lang="en-US" sz="1200" kern="1200" dirty="0">
                          <a:solidFill>
                            <a:schemeClr val="dk1"/>
                          </a:solidFill>
                          <a:latin typeface="+mn-lt"/>
                          <a:ea typeface="+mn-ea"/>
                          <a:cs typeface="+mn-cs"/>
                        </a:rPr>
                        <a:t>Link to the Bind Health Plan enrollment site and customer service 800 number.</a:t>
                      </a:r>
                    </a:p>
                    <a:p>
                      <a:endParaRPr lang="en-US" dirty="0">
                        <a:latin typeface="+mn-lt"/>
                      </a:endParaRPr>
                    </a:p>
                  </a:txBody>
                  <a:tcPr/>
                </a:tc>
                <a:extLst>
                  <a:ext uri="{0D108BD9-81ED-4DB2-BD59-A6C34878D82A}">
                    <a16:rowId xmlns="" xmlns:a16="http://schemas.microsoft.com/office/drawing/2014/main" val="3039723006"/>
                  </a:ext>
                </a:extLst>
              </a:tr>
              <a:tr h="4390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Attend a Bind Health Plan specific webcast</a:t>
                      </a:r>
                    </a:p>
                  </a:txBody>
                  <a:tcPr/>
                </a:tc>
                <a:tc>
                  <a:txBody>
                    <a:bodyPr/>
                    <a:lstStyle/>
                    <a:p>
                      <a:r>
                        <a:rPr lang="en-US" sz="1200" kern="1200" dirty="0">
                          <a:solidFill>
                            <a:schemeClr val="dk1"/>
                          </a:solidFill>
                          <a:latin typeface="+mn-lt"/>
                          <a:ea typeface="+mn-ea"/>
                          <a:cs typeface="+mn-cs"/>
                        </a:rPr>
                        <a:t>Overview of the Bind Health Plan. Dates and times will be published on the Annual Enrollment homepage on the Intranet.</a:t>
                      </a:r>
                    </a:p>
                  </a:txBody>
                  <a:tcPr/>
                </a:tc>
                <a:extLst>
                  <a:ext uri="{0D108BD9-81ED-4DB2-BD59-A6C34878D82A}">
                    <a16:rowId xmlns="" xmlns:a16="http://schemas.microsoft.com/office/drawing/2014/main" val="2520513084"/>
                  </a:ext>
                </a:extLst>
              </a:tr>
              <a:tr h="4390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Voluntary Benefits site</a:t>
                      </a:r>
                    </a:p>
                  </a:txBody>
                  <a:tcPr/>
                </a:tc>
                <a:tc>
                  <a:txBody>
                    <a:bodyPr/>
                    <a:lstStyle/>
                    <a:p>
                      <a:r>
                        <a:rPr lang="en-US" sz="1200" kern="1200" dirty="0">
                          <a:solidFill>
                            <a:schemeClr val="dk1"/>
                          </a:solidFill>
                          <a:latin typeface="+mn-lt"/>
                          <a:ea typeface="+mn-ea"/>
                          <a:cs typeface="+mn-cs"/>
                        </a:rPr>
                        <a:t>Voluntary Lifestyle Benefits information, videos and enrollment link. (Lumen.com/voluntarybenefits)</a:t>
                      </a:r>
                    </a:p>
                  </a:txBody>
                  <a:tcPr/>
                </a:tc>
                <a:extLst>
                  <a:ext uri="{0D108BD9-81ED-4DB2-BD59-A6C34878D82A}">
                    <a16:rowId xmlns="" xmlns:a16="http://schemas.microsoft.com/office/drawing/2014/main" val="975443299"/>
                  </a:ext>
                </a:extLst>
              </a:tr>
              <a:tr h="594620">
                <a:tc>
                  <a:txBody>
                    <a:bodyPr/>
                    <a:lstStyle/>
                    <a:p>
                      <a:pPr marL="0" algn="l" defTabSz="685800" rtl="0" eaLnBrk="1" latinLnBrk="0" hangingPunct="1"/>
                      <a:r>
                        <a:rPr lang="en-US" sz="1200" kern="1200" dirty="0">
                          <a:solidFill>
                            <a:schemeClr val="dk1"/>
                          </a:solidFill>
                          <a:latin typeface="+mn-lt"/>
                          <a:ea typeface="+mn-ea"/>
                          <a:cs typeface="+mn-cs"/>
                        </a:rPr>
                        <a:t>Enrollment Guides</a:t>
                      </a:r>
                    </a:p>
                  </a:txBody>
                  <a:tcPr/>
                </a:tc>
                <a:tc>
                  <a:txBody>
                    <a:bodyPr/>
                    <a:lstStyle/>
                    <a:p>
                      <a:r>
                        <a:rPr lang="en-US" sz="1200" kern="1200" dirty="0">
                          <a:solidFill>
                            <a:schemeClr val="dk1"/>
                          </a:solidFill>
                          <a:latin typeface="+mn-lt"/>
                          <a:ea typeface="+mn-ea"/>
                          <a:cs typeface="+mn-cs"/>
                        </a:rPr>
                        <a:t>Available on the Intranet or the Health and Life website for active employees and mailed to homes for inactive (COBRA, LTD, retirees).</a:t>
                      </a:r>
                    </a:p>
                  </a:txBody>
                  <a:tcPr/>
                </a:tc>
                <a:extLst>
                  <a:ext uri="{0D108BD9-81ED-4DB2-BD59-A6C34878D82A}">
                    <a16:rowId xmlns="" xmlns:a16="http://schemas.microsoft.com/office/drawing/2014/main" val="2053108363"/>
                  </a:ext>
                </a:extLst>
              </a:tr>
            </a:tbl>
          </a:graphicData>
        </a:graphic>
      </p:graphicFrame>
      <p:sp>
        <p:nvSpPr>
          <p:cNvPr id="5" name="TextBox 4">
            <a:extLst>
              <a:ext uri="{FF2B5EF4-FFF2-40B4-BE49-F238E27FC236}">
                <a16:creationId xmlns="" xmlns:a16="http://schemas.microsoft.com/office/drawing/2014/main" id="{E49E6E05-3EF3-4F45-9AC4-483A9569C3AA}"/>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33</a:t>
            </a:r>
          </a:p>
        </p:txBody>
      </p:sp>
    </p:spTree>
    <p:custDataLst>
      <p:tags r:id="rId1"/>
    </p:custDataLst>
    <p:extLst>
      <p:ext uri="{BB962C8B-B14F-4D97-AF65-F5344CB8AC3E}">
        <p14:creationId xmlns:p14="http://schemas.microsoft.com/office/powerpoint/2010/main" val="765422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101E043-288C-4B30-A47C-BB274D017026}"/>
              </a:ext>
            </a:extLst>
          </p:cNvPr>
          <p:cNvPicPr>
            <a:picLocks noChangeAspect="1"/>
          </p:cNvPicPr>
          <p:nvPr/>
        </p:nvPicPr>
        <p:blipFill>
          <a:blip r:embed="rId3"/>
          <a:stretch>
            <a:fillRect/>
          </a:stretch>
        </p:blipFill>
        <p:spPr>
          <a:xfrm>
            <a:off x="153633" y="42436"/>
            <a:ext cx="8010838" cy="749873"/>
          </a:xfrm>
          <a:prstGeom prst="rect">
            <a:avLst/>
          </a:prstGeom>
        </p:spPr>
      </p:pic>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1057539"/>
            <a:ext cx="8256587" cy="548293"/>
          </a:xfrm>
        </p:spPr>
        <p:txBody>
          <a:bodyPr/>
          <a:lstStyle/>
          <a:p>
            <a:pPr algn="l"/>
            <a:r>
              <a:rPr lang="en-US" sz="1400" dirty="0">
                <a:solidFill>
                  <a:schemeClr val="tx1">
                    <a:lumMod val="95000"/>
                    <a:lumOff val="5000"/>
                  </a:schemeClr>
                </a:solidFill>
                <a:latin typeface="+mn-lt"/>
              </a:rPr>
              <a:t>Other Amazing Company Provided Benefits</a:t>
            </a:r>
          </a:p>
        </p:txBody>
      </p:sp>
      <p:sp>
        <p:nvSpPr>
          <p:cNvPr id="6" name="TextBox 5">
            <a:extLst>
              <a:ext uri="{FF2B5EF4-FFF2-40B4-BE49-F238E27FC236}">
                <a16:creationId xmlns="" xmlns:a16="http://schemas.microsoft.com/office/drawing/2014/main" id="{3E87BD2A-8BBD-4EAE-98E0-0B325B0F48AA}"/>
              </a:ext>
            </a:extLst>
          </p:cNvPr>
          <p:cNvSpPr txBox="1"/>
          <p:nvPr/>
        </p:nvSpPr>
        <p:spPr>
          <a:xfrm>
            <a:off x="315862" y="1296543"/>
            <a:ext cx="8383527" cy="548294"/>
          </a:xfrm>
          <a:prstGeom prst="rect">
            <a:avLst/>
          </a:prstGeom>
        </p:spPr>
        <p:txBody>
          <a:bodyPr vert="horz" wrap="none" lIns="91440" tIns="45720" rIns="91440" bIns="45720" rtlCol="0" anchor="b">
            <a:noAutofit/>
          </a:bodyPr>
          <a:lstStyle/>
          <a:p>
            <a:r>
              <a:rPr lang="en-US" sz="1200" dirty="0"/>
              <a:t>The majority of these benefits are FREE to you:</a:t>
            </a:r>
          </a:p>
        </p:txBody>
      </p:sp>
      <p:sp>
        <p:nvSpPr>
          <p:cNvPr id="8" name="Rectangle 7">
            <a:extLst>
              <a:ext uri="{FF2B5EF4-FFF2-40B4-BE49-F238E27FC236}">
                <a16:creationId xmlns="" xmlns:a16="http://schemas.microsoft.com/office/drawing/2014/main" id="{A027E7E4-FE19-4365-BF45-6E5558AA5F06}"/>
              </a:ext>
            </a:extLst>
          </p:cNvPr>
          <p:cNvSpPr/>
          <p:nvPr/>
        </p:nvSpPr>
        <p:spPr>
          <a:xfrm>
            <a:off x="315862" y="1853162"/>
            <a:ext cx="4572000" cy="2185214"/>
          </a:xfrm>
          <a:prstGeom prst="rect">
            <a:avLst/>
          </a:prstGeom>
        </p:spPr>
        <p:txBody>
          <a:bodyPr>
            <a:spAutoFit/>
          </a:bodyPr>
          <a:lstStyle/>
          <a:p>
            <a:pPr marL="285750" indent="-285750">
              <a:buClr>
                <a:srgbClr val="0075C9"/>
              </a:buClr>
              <a:buFont typeface="Arial" panose="020B0604020202020204" pitchFamily="34" charset="0"/>
              <a:buChar char="•"/>
            </a:pPr>
            <a:r>
              <a:rPr lang="en-US" sz="1200" dirty="0" err="1"/>
              <a:t>Care@work</a:t>
            </a:r>
            <a:endParaRPr lang="en-US" sz="1200" dirty="0"/>
          </a:p>
          <a:p>
            <a:pPr marL="285750" indent="-285750">
              <a:buClr>
                <a:srgbClr val="0075C9"/>
              </a:buClr>
              <a:buFont typeface="Arial" panose="020B0604020202020204" pitchFamily="34" charset="0"/>
              <a:buChar char="•"/>
            </a:pPr>
            <a:r>
              <a:rPr lang="en-US" sz="1200" dirty="0"/>
              <a:t>Maternity Support Programs</a:t>
            </a:r>
          </a:p>
          <a:p>
            <a:pPr marL="285750" indent="-285750">
              <a:buClr>
                <a:srgbClr val="0075C9"/>
              </a:buClr>
              <a:buFont typeface="Arial" panose="020B0604020202020204" pitchFamily="34" charset="0"/>
              <a:buChar char="•"/>
            </a:pPr>
            <a:r>
              <a:rPr lang="en-US" sz="1200" dirty="0"/>
              <a:t>MetLife – Free Will Preparation Services</a:t>
            </a:r>
          </a:p>
          <a:p>
            <a:pPr marL="285750" indent="-285750">
              <a:buClr>
                <a:srgbClr val="0075C9"/>
              </a:buClr>
              <a:buFont typeface="Arial" panose="020B0604020202020204" pitchFamily="34" charset="0"/>
              <a:buChar char="•"/>
            </a:pPr>
            <a:r>
              <a:rPr lang="en-US" sz="1200" dirty="0"/>
              <a:t>Partners in Education Program</a:t>
            </a:r>
          </a:p>
          <a:p>
            <a:pPr marL="285750" indent="-285750">
              <a:buClr>
                <a:srgbClr val="0075C9"/>
              </a:buClr>
              <a:buFont typeface="Arial" panose="020B0604020202020204" pitchFamily="34" charset="0"/>
              <a:buChar char="•"/>
            </a:pPr>
            <a:r>
              <a:rPr lang="en-US" sz="1200" dirty="0" err="1"/>
              <a:t>Perkspot</a:t>
            </a:r>
            <a:r>
              <a:rPr lang="en-US" sz="1200" dirty="0"/>
              <a:t> Discounts </a:t>
            </a:r>
          </a:p>
          <a:p>
            <a:pPr marL="285750" indent="-285750">
              <a:buClr>
                <a:srgbClr val="0075C9"/>
              </a:buClr>
              <a:buFont typeface="Arial" panose="020B0604020202020204" pitchFamily="34" charset="0"/>
              <a:buChar char="•"/>
            </a:pPr>
            <a:r>
              <a:rPr lang="en-US" sz="1200" dirty="0"/>
              <a:t>Principal - Principal Milestones</a:t>
            </a:r>
          </a:p>
          <a:p>
            <a:pPr marL="285750" indent="-285750">
              <a:buClr>
                <a:srgbClr val="0075C9"/>
              </a:buClr>
              <a:buFont typeface="Arial" panose="020B0604020202020204" pitchFamily="34" charset="0"/>
              <a:buChar char="•"/>
            </a:pPr>
            <a:r>
              <a:rPr lang="en-US" sz="1200" dirty="0"/>
              <a:t>Principal – Retirement Wellness Planner </a:t>
            </a:r>
          </a:p>
          <a:p>
            <a:pPr marL="285750" indent="-285750">
              <a:buClr>
                <a:srgbClr val="0075C9"/>
              </a:buClr>
              <a:buFont typeface="Arial" panose="020B0604020202020204" pitchFamily="34" charset="0"/>
              <a:buChar char="•"/>
            </a:pPr>
            <a:r>
              <a:rPr lang="en-US" sz="1200" dirty="0"/>
              <a:t>Real Appeal Weight Loss Program</a:t>
            </a:r>
          </a:p>
          <a:p>
            <a:pPr marL="285750" indent="-285750">
              <a:buClr>
                <a:srgbClr val="0075C9"/>
              </a:buClr>
              <a:buFont typeface="Arial" panose="020B0604020202020204" pitchFamily="34" charset="0"/>
              <a:buChar char="•"/>
            </a:pPr>
            <a:r>
              <a:rPr lang="en-US" sz="1200" dirty="0"/>
              <a:t>Smoking Cessation Program</a:t>
            </a:r>
          </a:p>
          <a:p>
            <a:pPr marL="285750" indent="-285750">
              <a:buClr>
                <a:srgbClr val="0075C9"/>
              </a:buClr>
              <a:buFont typeface="Arial" panose="020B0604020202020204" pitchFamily="34" charset="0"/>
              <a:buChar char="•"/>
            </a:pPr>
            <a:endParaRPr lang="en-US" sz="1400" dirty="0"/>
          </a:p>
          <a:p>
            <a:pPr marL="285750" indent="-285750">
              <a:buClr>
                <a:srgbClr val="0075C9"/>
              </a:buClr>
              <a:buFont typeface="Arial" panose="020B0604020202020204" pitchFamily="34" charset="0"/>
              <a:buChar char="•"/>
            </a:pPr>
            <a:endParaRPr lang="en-US" sz="1400" dirty="0"/>
          </a:p>
        </p:txBody>
      </p:sp>
      <p:sp>
        <p:nvSpPr>
          <p:cNvPr id="7" name="Title 1">
            <a:extLst>
              <a:ext uri="{FF2B5EF4-FFF2-40B4-BE49-F238E27FC236}">
                <a16:creationId xmlns="" xmlns:a16="http://schemas.microsoft.com/office/drawing/2014/main" id="{CFF6619E-F078-43A1-869F-0505E9A21369}"/>
              </a:ext>
            </a:extLst>
          </p:cNvPr>
          <p:cNvSpPr txBox="1">
            <a:spLocks/>
          </p:cNvSpPr>
          <p:nvPr/>
        </p:nvSpPr>
        <p:spPr>
          <a:xfrm>
            <a:off x="277771" y="509246"/>
            <a:ext cx="7886700" cy="54829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en-US" sz="1600">
                <a:solidFill>
                  <a:srgbClr val="0075C9"/>
                </a:solidFill>
                <a:latin typeface="+mn-lt"/>
              </a:rPr>
              <a:t>Amazing People. Amazing Benefits. Find Your Fit.</a:t>
            </a:r>
            <a:r>
              <a:rPr lang="en-US">
                <a:solidFill>
                  <a:schemeClr val="tx1">
                    <a:lumMod val="95000"/>
                    <a:lumOff val="5000"/>
                  </a:schemeClr>
                </a:solidFill>
                <a:latin typeface="Gothem"/>
              </a:rPr>
              <a:t>	</a:t>
            </a:r>
            <a:endParaRPr lang="en-US" dirty="0">
              <a:solidFill>
                <a:schemeClr val="tx1">
                  <a:lumMod val="95000"/>
                  <a:lumOff val="5000"/>
                </a:schemeClr>
              </a:solidFill>
              <a:latin typeface="Gothem"/>
            </a:endParaRPr>
          </a:p>
        </p:txBody>
      </p:sp>
      <p:sp>
        <p:nvSpPr>
          <p:cNvPr id="11" name="TextBox 10">
            <a:extLst>
              <a:ext uri="{FF2B5EF4-FFF2-40B4-BE49-F238E27FC236}">
                <a16:creationId xmlns="" xmlns:a16="http://schemas.microsoft.com/office/drawing/2014/main" id="{3716EF25-DAF7-4303-8BC9-62FE9898C6E0}"/>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28</a:t>
            </a:r>
          </a:p>
        </p:txBody>
      </p:sp>
    </p:spTree>
    <p:custDataLst>
      <p:tags r:id="rId1"/>
    </p:custDataLst>
    <p:extLst>
      <p:ext uri="{BB962C8B-B14F-4D97-AF65-F5344CB8AC3E}">
        <p14:creationId xmlns:p14="http://schemas.microsoft.com/office/powerpoint/2010/main" val="2242508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101E043-288C-4B30-A47C-BB274D017026}"/>
              </a:ext>
            </a:extLst>
          </p:cNvPr>
          <p:cNvPicPr>
            <a:picLocks noChangeAspect="1"/>
          </p:cNvPicPr>
          <p:nvPr/>
        </p:nvPicPr>
        <p:blipFill>
          <a:blip r:embed="rId3"/>
          <a:stretch>
            <a:fillRect/>
          </a:stretch>
        </p:blipFill>
        <p:spPr>
          <a:xfrm>
            <a:off x="153633" y="42436"/>
            <a:ext cx="8010838" cy="749873"/>
          </a:xfrm>
          <a:prstGeom prst="rect">
            <a:avLst/>
          </a:prstGeom>
        </p:spPr>
      </p:pic>
      <p:sp>
        <p:nvSpPr>
          <p:cNvPr id="11" name="TextBox 10">
            <a:extLst>
              <a:ext uri="{FF2B5EF4-FFF2-40B4-BE49-F238E27FC236}">
                <a16:creationId xmlns="" xmlns:a16="http://schemas.microsoft.com/office/drawing/2014/main" id="{3716EF25-DAF7-4303-8BC9-62FE9898C6E0}"/>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28</a:t>
            </a:r>
          </a:p>
        </p:txBody>
      </p:sp>
      <p:pic>
        <p:nvPicPr>
          <p:cNvPr id="15" name="Picture 14">
            <a:extLst>
              <a:ext uri="{FF2B5EF4-FFF2-40B4-BE49-F238E27FC236}">
                <a16:creationId xmlns="" xmlns:a16="http://schemas.microsoft.com/office/drawing/2014/main" id="{036B083C-F871-42C7-8E38-466FD9B425DB}"/>
              </a:ext>
            </a:extLst>
          </p:cNvPr>
          <p:cNvPicPr>
            <a:picLocks noChangeAspect="1" noChangeArrowheads="1"/>
            <a:extLst>
              <a:ext uri="{84589F7E-364E-4C9E-8A38-B11213B215E9}">
                <a14:cameraTool xmlns:a14="http://schemas.microsoft.com/office/drawing/2010/main" cellRange="$A$1:$L$35"/>
              </a:ext>
            </a:extLst>
          </p:cNvPicPr>
          <p:nvPr/>
        </p:nvPicPr>
        <p:blipFill>
          <a:blip r:embed="rId4"/>
          <a:srcRect/>
          <a:stretch>
            <a:fillRect/>
          </a:stretch>
        </p:blipFill>
        <p:spPr bwMode="auto">
          <a:xfrm>
            <a:off x="1943505" y="792309"/>
            <a:ext cx="5256990" cy="3831366"/>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custDataLst>
      <p:tags r:id="rId1"/>
    </p:custDataLst>
    <p:extLst>
      <p:ext uri="{BB962C8B-B14F-4D97-AF65-F5344CB8AC3E}">
        <p14:creationId xmlns:p14="http://schemas.microsoft.com/office/powerpoint/2010/main" val="1866443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101E043-288C-4B30-A47C-BB274D017026}"/>
              </a:ext>
            </a:extLst>
          </p:cNvPr>
          <p:cNvPicPr>
            <a:picLocks noChangeAspect="1"/>
          </p:cNvPicPr>
          <p:nvPr/>
        </p:nvPicPr>
        <p:blipFill>
          <a:blip r:embed="rId3"/>
          <a:stretch>
            <a:fillRect/>
          </a:stretch>
        </p:blipFill>
        <p:spPr>
          <a:xfrm>
            <a:off x="153633" y="42436"/>
            <a:ext cx="8010838" cy="749873"/>
          </a:xfrm>
          <a:prstGeom prst="rect">
            <a:avLst/>
          </a:prstGeom>
        </p:spPr>
      </p:pic>
      <p:sp>
        <p:nvSpPr>
          <p:cNvPr id="11" name="TextBox 10">
            <a:extLst>
              <a:ext uri="{FF2B5EF4-FFF2-40B4-BE49-F238E27FC236}">
                <a16:creationId xmlns="" xmlns:a16="http://schemas.microsoft.com/office/drawing/2014/main" id="{3716EF25-DAF7-4303-8BC9-62FE9898C6E0}"/>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28</a:t>
            </a:r>
          </a:p>
        </p:txBody>
      </p:sp>
      <p:pic>
        <p:nvPicPr>
          <p:cNvPr id="7" name="Picture 6">
            <a:extLst>
              <a:ext uri="{FF2B5EF4-FFF2-40B4-BE49-F238E27FC236}">
                <a16:creationId xmlns="" xmlns:a16="http://schemas.microsoft.com/office/drawing/2014/main" id="{A6CE004F-6518-4FB0-A8D6-FC49CA0F7667}"/>
              </a:ext>
            </a:extLst>
          </p:cNvPr>
          <p:cNvPicPr>
            <a:picLocks noChangeAspect="1" noChangeArrowheads="1"/>
            <a:extLst>
              <a:ext uri="{84589F7E-364E-4C9E-8A38-B11213B215E9}">
                <a14:cameraTool xmlns:a14="http://schemas.microsoft.com/office/drawing/2010/main" cellRange="$A$2:$G$13"/>
              </a:ext>
            </a:extLst>
          </p:cNvPicPr>
          <p:nvPr/>
        </p:nvPicPr>
        <p:blipFill>
          <a:blip r:embed="rId4"/>
          <a:srcRect/>
          <a:stretch>
            <a:fillRect/>
          </a:stretch>
        </p:blipFill>
        <p:spPr bwMode="auto">
          <a:xfrm>
            <a:off x="2287096" y="1732479"/>
            <a:ext cx="4569808" cy="1678541"/>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custDataLst>
      <p:tags r:id="rId1"/>
    </p:custDataLst>
    <p:extLst>
      <p:ext uri="{BB962C8B-B14F-4D97-AF65-F5344CB8AC3E}">
        <p14:creationId xmlns:p14="http://schemas.microsoft.com/office/powerpoint/2010/main" val="36700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531E964-B7AA-4F3A-927C-064BF8418187}"/>
              </a:ext>
            </a:extLst>
          </p:cNvPr>
          <p:cNvSpPr/>
          <p:nvPr/>
        </p:nvSpPr>
        <p:spPr>
          <a:xfrm>
            <a:off x="197583" y="2002363"/>
            <a:ext cx="3300626" cy="1138773"/>
          </a:xfrm>
          <a:prstGeom prst="rect">
            <a:avLst/>
          </a:prstGeom>
        </p:spPr>
        <p:txBody>
          <a:bodyPr wrap="square">
            <a:spAutoFit/>
          </a:bodyPr>
          <a:lstStyle/>
          <a:p>
            <a:pPr algn="ctr">
              <a:spcBef>
                <a:spcPct val="20000"/>
              </a:spcBef>
              <a:buClr>
                <a:srgbClr val="0075C9"/>
              </a:buClr>
            </a:pPr>
            <a:r>
              <a:rPr lang="en-US" sz="2000" dirty="0">
                <a:solidFill>
                  <a:schemeClr val="bg1"/>
                </a:solidFill>
                <a:latin typeface="+mn-lt"/>
              </a:rPr>
              <a:t>Amazing People.</a:t>
            </a:r>
          </a:p>
          <a:p>
            <a:pPr algn="ctr">
              <a:spcBef>
                <a:spcPct val="20000"/>
              </a:spcBef>
              <a:buClr>
                <a:srgbClr val="0075C9"/>
              </a:buClr>
            </a:pPr>
            <a:r>
              <a:rPr lang="en-US" sz="2000" dirty="0">
                <a:solidFill>
                  <a:schemeClr val="bg1"/>
                </a:solidFill>
                <a:latin typeface="+mn-lt"/>
              </a:rPr>
              <a:t>Amazing Benefits. </a:t>
            </a:r>
          </a:p>
          <a:p>
            <a:pPr algn="ctr">
              <a:spcBef>
                <a:spcPct val="20000"/>
              </a:spcBef>
              <a:buClr>
                <a:srgbClr val="0075C9"/>
              </a:buClr>
            </a:pPr>
            <a:r>
              <a:rPr lang="en-US" sz="2000" dirty="0">
                <a:solidFill>
                  <a:schemeClr val="bg1"/>
                </a:solidFill>
                <a:latin typeface="+mn-lt"/>
              </a:rPr>
              <a:t>Find Your Fit.</a:t>
            </a:r>
            <a:endParaRPr lang="en-US" sz="500" b="1" dirty="0">
              <a:solidFill>
                <a:schemeClr val="bg1"/>
              </a:solidFill>
              <a:cs typeface="Arial" panose="020B0604020202020204" pitchFamily="34" charset="0"/>
            </a:endParaRPr>
          </a:p>
        </p:txBody>
      </p:sp>
      <p:sp>
        <p:nvSpPr>
          <p:cNvPr id="8" name="Rectangle 7">
            <a:extLst>
              <a:ext uri="{FF2B5EF4-FFF2-40B4-BE49-F238E27FC236}">
                <a16:creationId xmlns="" xmlns:a16="http://schemas.microsoft.com/office/drawing/2014/main" id="{53BB7BE1-B322-4543-B4BB-992A310A44CE}"/>
              </a:ext>
            </a:extLst>
          </p:cNvPr>
          <p:cNvSpPr/>
          <p:nvPr/>
        </p:nvSpPr>
        <p:spPr>
          <a:xfrm>
            <a:off x="4754869" y="2156250"/>
            <a:ext cx="3456264" cy="830997"/>
          </a:xfrm>
          <a:prstGeom prst="rect">
            <a:avLst/>
          </a:prstGeom>
        </p:spPr>
        <p:txBody>
          <a:bodyPr wrap="square">
            <a:spAutoFit/>
          </a:bodyPr>
          <a:lstStyle/>
          <a:p>
            <a:pPr algn="ctr">
              <a:buClr>
                <a:schemeClr val="tx2"/>
              </a:buClr>
            </a:pPr>
            <a:r>
              <a:rPr lang="en-US" sz="2400" b="1" dirty="0">
                <a:solidFill>
                  <a:srgbClr val="000000"/>
                </a:solidFill>
                <a:cs typeface="Arial" panose="020B0604020202020204" pitchFamily="34" charset="0"/>
              </a:rPr>
              <a:t>Plan Design </a:t>
            </a:r>
          </a:p>
          <a:p>
            <a:pPr algn="ctr">
              <a:buClr>
                <a:schemeClr val="tx2"/>
              </a:buClr>
            </a:pPr>
            <a:r>
              <a:rPr lang="en-US" sz="2400" b="1" dirty="0">
                <a:solidFill>
                  <a:srgbClr val="000000"/>
                </a:solidFill>
                <a:cs typeface="Arial" panose="020B0604020202020204" pitchFamily="34" charset="0"/>
              </a:rPr>
              <a:t>Updates</a:t>
            </a:r>
            <a:endParaRPr lang="en-US" sz="2400" dirty="0">
              <a:solidFill>
                <a:srgbClr val="00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93647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149412"/>
            <a:ext cx="7343362"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Plan Name Updates</a:t>
            </a: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6" name="Rectangle 5">
            <a:extLst>
              <a:ext uri="{FF2B5EF4-FFF2-40B4-BE49-F238E27FC236}">
                <a16:creationId xmlns="" xmlns:a16="http://schemas.microsoft.com/office/drawing/2014/main" id="{300C3FB5-37B4-459D-9D5C-104F838851CD}"/>
              </a:ext>
            </a:extLst>
          </p:cNvPr>
          <p:cNvSpPr/>
          <p:nvPr/>
        </p:nvSpPr>
        <p:spPr>
          <a:xfrm>
            <a:off x="349342" y="1609589"/>
            <a:ext cx="8408763" cy="461665"/>
          </a:xfrm>
          <a:prstGeom prst="rect">
            <a:avLst/>
          </a:prstGeom>
        </p:spPr>
        <p:txBody>
          <a:bodyPr wrap="square">
            <a:spAutoFit/>
          </a:bodyPr>
          <a:lstStyle/>
          <a:p>
            <a:pPr marL="58738" marR="0" lvl="1">
              <a:spcBef>
                <a:spcPts val="0"/>
              </a:spcBef>
              <a:spcAft>
                <a:spcPts val="0"/>
              </a:spcAft>
              <a:tabLst>
                <a:tab pos="9144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The High Deductible Health Plan and the Consumer Driven Health Plans are administered by UnitedHealthcare and the Dental Plans are administered by MetLife</a:t>
            </a:r>
          </a:p>
        </p:txBody>
      </p:sp>
      <p:pic>
        <p:nvPicPr>
          <p:cNvPr id="8" name="Picture 7">
            <a:extLst>
              <a:ext uri="{FF2B5EF4-FFF2-40B4-BE49-F238E27FC236}">
                <a16:creationId xmlns="" xmlns:a16="http://schemas.microsoft.com/office/drawing/2014/main" id="{77695265-E396-4A17-8981-9C20EDD482C1}"/>
              </a:ext>
            </a:extLst>
          </p:cNvPr>
          <p:cNvPicPr>
            <a:picLocks noChangeAspect="1"/>
          </p:cNvPicPr>
          <p:nvPr/>
        </p:nvPicPr>
        <p:blipFill>
          <a:blip r:embed="rId4"/>
          <a:stretch>
            <a:fillRect/>
          </a:stretch>
        </p:blipFill>
        <p:spPr>
          <a:xfrm>
            <a:off x="614304" y="2159414"/>
            <a:ext cx="8143801" cy="2127360"/>
          </a:xfrm>
          <a:prstGeom prst="rect">
            <a:avLst/>
          </a:prstGeom>
        </p:spPr>
      </p:pic>
      <p:sp>
        <p:nvSpPr>
          <p:cNvPr id="10" name="TextBox 9">
            <a:extLst>
              <a:ext uri="{FF2B5EF4-FFF2-40B4-BE49-F238E27FC236}">
                <a16:creationId xmlns="" xmlns:a16="http://schemas.microsoft.com/office/drawing/2014/main" id="{03AFFDCE-C26F-42A0-95A5-E6B9E1FDB48A}"/>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5</a:t>
            </a:r>
          </a:p>
        </p:txBody>
      </p:sp>
    </p:spTree>
    <p:custDataLst>
      <p:tags r:id="rId1"/>
    </p:custDataLst>
    <p:extLst>
      <p:ext uri="{BB962C8B-B14F-4D97-AF65-F5344CB8AC3E}">
        <p14:creationId xmlns:p14="http://schemas.microsoft.com/office/powerpoint/2010/main" val="417204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208265"/>
            <a:ext cx="8584932"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Consumer Driven Health Plan (CDHP Option 2), Health Reimbursement (HRA) update</a:t>
            </a: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13" name="TextBox 12">
            <a:extLst>
              <a:ext uri="{FF2B5EF4-FFF2-40B4-BE49-F238E27FC236}">
                <a16:creationId xmlns="" xmlns:a16="http://schemas.microsoft.com/office/drawing/2014/main" id="{340308DE-A477-4F4A-ACEA-D3107D7CB640}"/>
              </a:ext>
            </a:extLst>
          </p:cNvPr>
          <p:cNvSpPr txBox="1"/>
          <p:nvPr/>
        </p:nvSpPr>
        <p:spPr>
          <a:xfrm>
            <a:off x="401175" y="1521984"/>
            <a:ext cx="8341650" cy="646331"/>
          </a:xfrm>
          <a:prstGeom prst="rect">
            <a:avLst/>
          </a:prstGeom>
          <a:noFill/>
        </p:spPr>
        <p:txBody>
          <a:bodyPr wrap="square">
            <a:spAutoFit/>
          </a:bodyPr>
          <a:lstStyle/>
          <a:p>
            <a:r>
              <a:rPr lang="en-US" sz="1200" dirty="0"/>
              <a:t>Reduction in the company-subsidized Health Reimbursement Account (HRA) contribution for the CDHP Option 2 as</a:t>
            </a:r>
          </a:p>
          <a:p>
            <a:r>
              <a:rPr lang="en-US" sz="1200" dirty="0"/>
              <a:t>follows: </a:t>
            </a:r>
          </a:p>
          <a:p>
            <a:endParaRPr lang="en-US" sz="1200" dirty="0"/>
          </a:p>
        </p:txBody>
      </p:sp>
      <p:sp>
        <p:nvSpPr>
          <p:cNvPr id="6" name="TextBox 5">
            <a:extLst>
              <a:ext uri="{FF2B5EF4-FFF2-40B4-BE49-F238E27FC236}">
                <a16:creationId xmlns="" xmlns:a16="http://schemas.microsoft.com/office/drawing/2014/main" id="{A5CECD17-7BFD-4082-9517-DCC341355512}"/>
              </a:ext>
            </a:extLst>
          </p:cNvPr>
          <p:cNvSpPr txBox="1"/>
          <p:nvPr/>
        </p:nvSpPr>
        <p:spPr>
          <a:xfrm>
            <a:off x="153633" y="4062734"/>
            <a:ext cx="8214318" cy="240034"/>
          </a:xfrm>
          <a:prstGeom prst="rect">
            <a:avLst/>
          </a:prstGeom>
          <a:solidFill>
            <a:srgbClr val="0075C9"/>
          </a:solidFill>
        </p:spPr>
        <p:txBody>
          <a:bodyPr vert="horz" wrap="none" lIns="91440" tIns="45720" rIns="91440" bIns="45720" rtlCol="0" anchor="b">
            <a:noAutofit/>
          </a:bodyPr>
          <a:lstStyle/>
          <a:p>
            <a:r>
              <a:rPr lang="en-US" sz="1200" b="1" dirty="0">
                <a:solidFill>
                  <a:schemeClr val="bg1"/>
                </a:solidFill>
              </a:rPr>
              <a:t>Note:</a:t>
            </a:r>
            <a:r>
              <a:rPr lang="en-US" sz="1200" dirty="0">
                <a:solidFill>
                  <a:schemeClr val="bg1"/>
                </a:solidFill>
              </a:rPr>
              <a:t> </a:t>
            </a:r>
            <a:r>
              <a:rPr lang="en-US" sz="1200" b="0" kern="1200" dirty="0">
                <a:solidFill>
                  <a:schemeClr val="bg1"/>
                </a:solidFill>
                <a:latin typeface="+mn-lt"/>
                <a:ea typeface="+mn-ea"/>
                <a:cs typeface="+mn-cs"/>
              </a:rPr>
              <a:t>CDHP Option 1 HRA’s remain the same: EE only $500; EE/SP &amp; EE/CH $750; Family $1,000.</a:t>
            </a:r>
            <a:endParaRPr lang="en-US" sz="1800" b="0" kern="1200" dirty="0">
              <a:solidFill>
                <a:schemeClr val="bg1"/>
              </a:solidFill>
              <a:latin typeface="+mn-lt"/>
              <a:ea typeface="+mn-ea"/>
              <a:cs typeface="+mn-cs"/>
            </a:endParaRPr>
          </a:p>
        </p:txBody>
      </p:sp>
      <p:sp>
        <p:nvSpPr>
          <p:cNvPr id="7" name="TextBox 6">
            <a:extLst>
              <a:ext uri="{FF2B5EF4-FFF2-40B4-BE49-F238E27FC236}">
                <a16:creationId xmlns="" xmlns:a16="http://schemas.microsoft.com/office/drawing/2014/main" id="{2B2C3235-A104-4998-93B8-B5D5E60844A3}"/>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6</a:t>
            </a:r>
          </a:p>
        </p:txBody>
      </p:sp>
      <p:graphicFrame>
        <p:nvGraphicFramePr>
          <p:cNvPr id="3" name="Table 7">
            <a:extLst>
              <a:ext uri="{FF2B5EF4-FFF2-40B4-BE49-F238E27FC236}">
                <a16:creationId xmlns="" xmlns:a16="http://schemas.microsoft.com/office/drawing/2014/main" id="{786524E7-D7D5-48AC-9685-74F674CB892C}"/>
              </a:ext>
            </a:extLst>
          </p:cNvPr>
          <p:cNvGraphicFramePr>
            <a:graphicFrameLocks noGrp="1"/>
          </p:cNvGraphicFramePr>
          <p:nvPr>
            <p:extLst>
              <p:ext uri="{D42A27DB-BD31-4B8C-83A1-F6EECF244321}">
                <p14:modId xmlns:p14="http://schemas.microsoft.com/office/powerpoint/2010/main" val="781438517"/>
              </p:ext>
            </p:extLst>
          </p:nvPr>
        </p:nvGraphicFramePr>
        <p:xfrm>
          <a:off x="1173121" y="1926360"/>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470292576"/>
                    </a:ext>
                  </a:extLst>
                </a:gridCol>
                <a:gridCol w="2032000">
                  <a:extLst>
                    <a:ext uri="{9D8B030D-6E8A-4147-A177-3AD203B41FA5}">
                      <a16:colId xmlns="" xmlns:a16="http://schemas.microsoft.com/office/drawing/2014/main" val="1820223052"/>
                    </a:ext>
                  </a:extLst>
                </a:gridCol>
                <a:gridCol w="2032000">
                  <a:extLst>
                    <a:ext uri="{9D8B030D-6E8A-4147-A177-3AD203B41FA5}">
                      <a16:colId xmlns="" xmlns:a16="http://schemas.microsoft.com/office/drawing/2014/main" val="214048087"/>
                    </a:ext>
                  </a:extLst>
                </a:gridCol>
              </a:tblGrid>
              <a:tr h="370840">
                <a:tc>
                  <a:txBody>
                    <a:bodyPr/>
                    <a:lstStyle/>
                    <a:p>
                      <a:r>
                        <a:rPr lang="en-US" dirty="0"/>
                        <a:t>Coverage Level</a:t>
                      </a:r>
                    </a:p>
                  </a:txBody>
                  <a:tcPr/>
                </a:tc>
                <a:tc>
                  <a:txBody>
                    <a:bodyPr/>
                    <a:lstStyle/>
                    <a:p>
                      <a:pPr algn="ctr"/>
                      <a:r>
                        <a:rPr lang="en-US" dirty="0"/>
                        <a:t>2022</a:t>
                      </a:r>
                    </a:p>
                  </a:txBody>
                  <a:tcPr/>
                </a:tc>
                <a:tc>
                  <a:txBody>
                    <a:bodyPr/>
                    <a:lstStyle/>
                    <a:p>
                      <a:pPr algn="ctr"/>
                      <a:r>
                        <a:rPr lang="en-US" dirty="0"/>
                        <a:t>2021</a:t>
                      </a:r>
                    </a:p>
                  </a:txBody>
                  <a:tcPr/>
                </a:tc>
                <a:extLst>
                  <a:ext uri="{0D108BD9-81ED-4DB2-BD59-A6C34878D82A}">
                    <a16:rowId xmlns="" xmlns:a16="http://schemas.microsoft.com/office/drawing/2014/main" val="288239835"/>
                  </a:ext>
                </a:extLst>
              </a:tr>
              <a:tr h="370840">
                <a:tc>
                  <a:txBody>
                    <a:bodyPr/>
                    <a:lstStyle/>
                    <a:p>
                      <a:r>
                        <a:rPr lang="en-US" dirty="0"/>
                        <a:t>Employee Only</a:t>
                      </a:r>
                    </a:p>
                  </a:txBody>
                  <a:tcPr/>
                </a:tc>
                <a:tc>
                  <a:txBody>
                    <a:bodyPr/>
                    <a:lstStyle/>
                    <a:p>
                      <a:pPr algn="ctr"/>
                      <a:r>
                        <a:rPr lang="en-US" dirty="0"/>
                        <a:t>$800</a:t>
                      </a:r>
                    </a:p>
                  </a:txBody>
                  <a:tcPr/>
                </a:tc>
                <a:tc>
                  <a:txBody>
                    <a:bodyPr/>
                    <a:lstStyle/>
                    <a:p>
                      <a:pPr algn="ctr"/>
                      <a:r>
                        <a:rPr lang="en-US" dirty="0"/>
                        <a:t>$1,000</a:t>
                      </a:r>
                    </a:p>
                  </a:txBody>
                  <a:tcPr/>
                </a:tc>
                <a:extLst>
                  <a:ext uri="{0D108BD9-81ED-4DB2-BD59-A6C34878D82A}">
                    <a16:rowId xmlns="" xmlns:a16="http://schemas.microsoft.com/office/drawing/2014/main" val="2862781316"/>
                  </a:ext>
                </a:extLst>
              </a:tr>
              <a:tr h="370840">
                <a:tc>
                  <a:txBody>
                    <a:bodyPr/>
                    <a:lstStyle/>
                    <a:p>
                      <a:r>
                        <a:rPr lang="en-US" dirty="0"/>
                        <a:t>Employee Spouse/DP</a:t>
                      </a:r>
                    </a:p>
                  </a:txBody>
                  <a:tcPr/>
                </a:tc>
                <a:tc>
                  <a:txBody>
                    <a:bodyPr/>
                    <a:lstStyle/>
                    <a:p>
                      <a:pPr algn="ctr"/>
                      <a:r>
                        <a:rPr lang="en-US" dirty="0"/>
                        <a:t>$1,200</a:t>
                      </a:r>
                    </a:p>
                  </a:txBody>
                  <a:tcPr/>
                </a:tc>
                <a:tc>
                  <a:txBody>
                    <a:bodyPr/>
                    <a:lstStyle/>
                    <a:p>
                      <a:pPr algn="ctr"/>
                      <a:r>
                        <a:rPr lang="en-US" dirty="0"/>
                        <a:t>$1,500</a:t>
                      </a:r>
                    </a:p>
                  </a:txBody>
                  <a:tcPr/>
                </a:tc>
                <a:extLst>
                  <a:ext uri="{0D108BD9-81ED-4DB2-BD59-A6C34878D82A}">
                    <a16:rowId xmlns="" xmlns:a16="http://schemas.microsoft.com/office/drawing/2014/main" val="1681196807"/>
                  </a:ext>
                </a:extLst>
              </a:tr>
              <a:tr h="370840">
                <a:tc>
                  <a:txBody>
                    <a:bodyPr/>
                    <a:lstStyle/>
                    <a:p>
                      <a:r>
                        <a:rPr lang="en-US" dirty="0"/>
                        <a:t>Employee Child(ren)</a:t>
                      </a:r>
                    </a:p>
                  </a:txBody>
                  <a:tcPr/>
                </a:tc>
                <a:tc>
                  <a:txBody>
                    <a:bodyPr/>
                    <a:lstStyle/>
                    <a:p>
                      <a:pPr algn="ctr"/>
                      <a:r>
                        <a:rPr lang="en-US" dirty="0"/>
                        <a:t>$1,200</a:t>
                      </a:r>
                    </a:p>
                  </a:txBody>
                  <a:tcPr/>
                </a:tc>
                <a:tc>
                  <a:txBody>
                    <a:bodyPr/>
                    <a:lstStyle/>
                    <a:p>
                      <a:pPr algn="ctr"/>
                      <a:r>
                        <a:rPr lang="en-US" dirty="0"/>
                        <a:t>$1,500</a:t>
                      </a:r>
                    </a:p>
                  </a:txBody>
                  <a:tcPr/>
                </a:tc>
                <a:extLst>
                  <a:ext uri="{0D108BD9-81ED-4DB2-BD59-A6C34878D82A}">
                    <a16:rowId xmlns="" xmlns:a16="http://schemas.microsoft.com/office/drawing/2014/main" val="517664733"/>
                  </a:ext>
                </a:extLst>
              </a:tr>
              <a:tr h="370840">
                <a:tc>
                  <a:txBody>
                    <a:bodyPr/>
                    <a:lstStyle/>
                    <a:p>
                      <a:r>
                        <a:rPr lang="en-US" dirty="0"/>
                        <a:t>Employee &amp; Family</a:t>
                      </a:r>
                    </a:p>
                  </a:txBody>
                  <a:tcPr/>
                </a:tc>
                <a:tc>
                  <a:txBody>
                    <a:bodyPr/>
                    <a:lstStyle/>
                    <a:p>
                      <a:pPr algn="ctr"/>
                      <a:r>
                        <a:rPr lang="en-US" dirty="0"/>
                        <a:t>$1,600</a:t>
                      </a:r>
                    </a:p>
                  </a:txBody>
                  <a:tcPr/>
                </a:tc>
                <a:tc>
                  <a:txBody>
                    <a:bodyPr/>
                    <a:lstStyle/>
                    <a:p>
                      <a:pPr algn="ctr"/>
                      <a:r>
                        <a:rPr lang="en-US" dirty="0"/>
                        <a:t>$2,000</a:t>
                      </a:r>
                    </a:p>
                  </a:txBody>
                  <a:tcPr/>
                </a:tc>
                <a:extLst>
                  <a:ext uri="{0D108BD9-81ED-4DB2-BD59-A6C34878D82A}">
                    <a16:rowId xmlns="" xmlns:a16="http://schemas.microsoft.com/office/drawing/2014/main" val="843919367"/>
                  </a:ext>
                </a:extLst>
              </a:tr>
            </a:tbl>
          </a:graphicData>
        </a:graphic>
      </p:graphicFrame>
    </p:spTree>
    <p:custDataLst>
      <p:tags r:id="rId1"/>
    </p:custDataLst>
    <p:extLst>
      <p:ext uri="{BB962C8B-B14F-4D97-AF65-F5344CB8AC3E}">
        <p14:creationId xmlns:p14="http://schemas.microsoft.com/office/powerpoint/2010/main" val="352626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10" name="Rectangle 9">
            <a:extLst>
              <a:ext uri="{FF2B5EF4-FFF2-40B4-BE49-F238E27FC236}">
                <a16:creationId xmlns="" xmlns:a16="http://schemas.microsoft.com/office/drawing/2014/main" id="{E73A47C7-D689-48B8-BB85-80E9121EA272}"/>
              </a:ext>
            </a:extLst>
          </p:cNvPr>
          <p:cNvSpPr/>
          <p:nvPr/>
        </p:nvSpPr>
        <p:spPr>
          <a:xfrm>
            <a:off x="290230" y="1190808"/>
            <a:ext cx="7737644"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COVID Unvaccinated Surcharge</a:t>
            </a:r>
          </a:p>
        </p:txBody>
      </p:sp>
      <p:sp>
        <p:nvSpPr>
          <p:cNvPr id="11" name="TextBox 10">
            <a:extLst>
              <a:ext uri="{FF2B5EF4-FFF2-40B4-BE49-F238E27FC236}">
                <a16:creationId xmlns="" xmlns:a16="http://schemas.microsoft.com/office/drawing/2014/main" id="{2D8C62FD-02EC-4C02-BBF0-44B18FED3007}"/>
              </a:ext>
            </a:extLst>
          </p:cNvPr>
          <p:cNvSpPr txBox="1"/>
          <p:nvPr/>
        </p:nvSpPr>
        <p:spPr>
          <a:xfrm>
            <a:off x="290230" y="1585670"/>
            <a:ext cx="8341650" cy="2646878"/>
          </a:xfrm>
          <a:prstGeom prst="rect">
            <a:avLst/>
          </a:prstGeom>
          <a:noFill/>
        </p:spPr>
        <p:txBody>
          <a:bodyPr wrap="square">
            <a:spAutoFit/>
          </a:bodyPr>
          <a:lstStyle/>
          <a:p>
            <a:pPr marL="171450" indent="-171450">
              <a:buFont typeface="Arial" panose="020B0604020202020204" pitchFamily="34" charset="0"/>
              <a:buChar char="•"/>
            </a:pPr>
            <a:r>
              <a:rPr lang="en-US" sz="1100" dirty="0"/>
              <a:t>Employees enrolled in a Lumen medical plan who are not fully vaccinated will be subject to a $50 per pay period surcharge (does not apply to covered dependents or if you have a valid medical/religious exemption).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Default election in the enrollment system is “not vaccinated”, so if fully vaccinated update your COVID Vaccination status to “YES” and enter required information.  Uploading a copy of your COVID vaccination card is optional; however, we reserve the right to audit and validate by requiring proof of vaccination.</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If applying for a medical/religious exemption, complete the necessary information requested in the enrollment system to be validated.  Once approved, the surcharge will be removed.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If you take no action (even if fully vaccinated) or if you are not fully vaccinated, you will be subject to the surcharge.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Once fully vaccinated (at anytime), update your status and the surcharge will be removed.</a:t>
            </a:r>
          </a:p>
          <a:p>
            <a:pPr marL="171450" indent="-171450">
              <a:buFont typeface="Arial" panose="020B0604020202020204" pitchFamily="34" charset="0"/>
              <a:buChar char="•"/>
            </a:pPr>
            <a:endParaRPr lang="en-US" sz="1100" dirty="0"/>
          </a:p>
          <a:p>
            <a:endParaRPr lang="en-US" sz="1200" dirty="0"/>
          </a:p>
        </p:txBody>
      </p:sp>
      <p:sp>
        <p:nvSpPr>
          <p:cNvPr id="7" name="TextBox 6">
            <a:extLst>
              <a:ext uri="{FF2B5EF4-FFF2-40B4-BE49-F238E27FC236}">
                <a16:creationId xmlns="" xmlns:a16="http://schemas.microsoft.com/office/drawing/2014/main" id="{E06DA102-0B44-4DAA-85EF-3A0A81337F0E}"/>
              </a:ext>
            </a:extLst>
          </p:cNvPr>
          <p:cNvSpPr txBox="1"/>
          <p:nvPr/>
        </p:nvSpPr>
        <p:spPr>
          <a:xfrm>
            <a:off x="290230" y="3837640"/>
            <a:ext cx="8341650" cy="977953"/>
          </a:xfrm>
          <a:prstGeom prst="rect">
            <a:avLst/>
          </a:prstGeom>
          <a:solidFill>
            <a:srgbClr val="0075C9"/>
          </a:solidFill>
        </p:spPr>
        <p:txBody>
          <a:bodyPr vert="horz" wrap="square" lIns="91440" tIns="45720" rIns="91440" bIns="45720" rtlCol="0" anchor="b">
            <a:noAutofit/>
          </a:bodyPr>
          <a:lstStyle/>
          <a:p>
            <a:r>
              <a:rPr lang="en-US" sz="1200" b="1" dirty="0">
                <a:solidFill>
                  <a:schemeClr val="bg1"/>
                </a:solidFill>
              </a:rPr>
              <a:t>Note: </a:t>
            </a:r>
          </a:p>
          <a:p>
            <a:pPr marL="171450" indent="-171450">
              <a:buFont typeface="Arial" panose="020B0604020202020204" pitchFamily="34" charset="0"/>
              <a:buChar char="•"/>
            </a:pPr>
            <a:r>
              <a:rPr lang="en-US" sz="1100" dirty="0">
                <a:solidFill>
                  <a:schemeClr val="bg1"/>
                </a:solidFill>
              </a:rPr>
              <a:t>If you updated your status in SuccessFactors, it will NOT transfer to the Service Center, you will be required to update your status during your enrollment.</a:t>
            </a:r>
          </a:p>
          <a:p>
            <a:pPr marL="171450" indent="-171450">
              <a:buFont typeface="Arial" panose="020B0604020202020204" pitchFamily="34" charset="0"/>
              <a:buChar char="•"/>
            </a:pPr>
            <a:r>
              <a:rPr lang="en-US" sz="1100" dirty="0">
                <a:solidFill>
                  <a:schemeClr val="bg1"/>
                </a:solidFill>
              </a:rPr>
              <a:t>Lumen’s medical plans are governed by ERISA not State law.  Therefore, all employees enrolled in a Lumen medical plan are subject to the surcharge including those located in Montana where State law is contrary to ERISA. </a:t>
            </a:r>
          </a:p>
        </p:txBody>
      </p:sp>
      <p:sp>
        <p:nvSpPr>
          <p:cNvPr id="8" name="TextBox 7">
            <a:extLst>
              <a:ext uri="{FF2B5EF4-FFF2-40B4-BE49-F238E27FC236}">
                <a16:creationId xmlns="" xmlns:a16="http://schemas.microsoft.com/office/drawing/2014/main" id="{EEAF3233-11BD-4EE0-8C7E-BC654D05C80B}"/>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7</a:t>
            </a:r>
          </a:p>
        </p:txBody>
      </p:sp>
    </p:spTree>
    <p:custDataLst>
      <p:tags r:id="rId1"/>
    </p:custDataLst>
    <p:extLst>
      <p:ext uri="{BB962C8B-B14F-4D97-AF65-F5344CB8AC3E}">
        <p14:creationId xmlns:p14="http://schemas.microsoft.com/office/powerpoint/2010/main" val="395152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149412"/>
            <a:ext cx="7737644" cy="523220"/>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Health Savings Account (HSA)  Limits Increase – must be enrolled in the High Deductible Health Plan with Optional HSA</a:t>
            </a: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sp>
        <p:nvSpPr>
          <p:cNvPr id="9" name="TextBox 8">
            <a:extLst>
              <a:ext uri="{FF2B5EF4-FFF2-40B4-BE49-F238E27FC236}">
                <a16:creationId xmlns="" xmlns:a16="http://schemas.microsoft.com/office/drawing/2014/main" id="{25ED165B-2841-4138-82D3-41BBA28B6089}"/>
              </a:ext>
            </a:extLst>
          </p:cNvPr>
          <p:cNvSpPr txBox="1"/>
          <p:nvPr/>
        </p:nvSpPr>
        <p:spPr>
          <a:xfrm>
            <a:off x="349343" y="1764505"/>
            <a:ext cx="8341650" cy="1938992"/>
          </a:xfrm>
          <a:prstGeom prst="rect">
            <a:avLst/>
          </a:prstGeom>
          <a:noFill/>
        </p:spPr>
        <p:txBody>
          <a:bodyPr wrap="square">
            <a:spAutoFit/>
          </a:bodyPr>
          <a:lstStyle/>
          <a:p>
            <a:pPr marL="171450" indent="-171450">
              <a:buFont typeface="Wingdings" panose="05000000000000000000" pitchFamily="2" charset="2"/>
              <a:buChar char="q"/>
            </a:pPr>
            <a:r>
              <a:rPr lang="en-US" sz="1200" dirty="0"/>
              <a:t>You </a:t>
            </a:r>
            <a:r>
              <a:rPr lang="en-US" sz="1200" b="1" dirty="0"/>
              <a:t>must</a:t>
            </a:r>
            <a:r>
              <a:rPr lang="en-US" sz="1200" dirty="0"/>
              <a:t> enroll each year to take advantage of an HSA. HSA limits are determined by the IRS and are subject to change.</a:t>
            </a:r>
          </a:p>
          <a:p>
            <a:pPr marL="171450" indent="-171450">
              <a:buFont typeface="Wingdings" panose="05000000000000000000" pitchFamily="2" charset="2"/>
              <a:buChar char="q"/>
            </a:pPr>
            <a:r>
              <a:rPr lang="en-US" sz="1200" dirty="0"/>
              <a:t>The Employee contribution limit increases from </a:t>
            </a:r>
            <a:r>
              <a:rPr lang="en-US" sz="1200" b="1" dirty="0"/>
              <a:t>$3,600 </a:t>
            </a:r>
            <a:r>
              <a:rPr lang="en-US" sz="1200" dirty="0"/>
              <a:t>to </a:t>
            </a:r>
            <a:r>
              <a:rPr lang="en-US" sz="1200" b="1" dirty="0"/>
              <a:t>$3,650</a:t>
            </a:r>
            <a:r>
              <a:rPr lang="en-US" sz="1200" dirty="0"/>
              <a:t>, and the Employee + One or more enrolled increases from </a:t>
            </a:r>
            <a:r>
              <a:rPr lang="en-US" sz="1200" b="1" dirty="0"/>
              <a:t>$7,200 </a:t>
            </a:r>
            <a:r>
              <a:rPr lang="en-US" sz="1200" dirty="0"/>
              <a:t>to </a:t>
            </a:r>
            <a:r>
              <a:rPr lang="en-US" sz="1200" b="1" dirty="0"/>
              <a:t>$7,300</a:t>
            </a:r>
            <a:r>
              <a:rPr lang="en-US" sz="1200" dirty="0"/>
              <a:t>. The catch-up contribution for age 55 and older remains at </a:t>
            </a:r>
            <a:r>
              <a:rPr lang="en-US" sz="1200" b="1" dirty="0"/>
              <a:t>$1,000 </a:t>
            </a:r>
            <a:r>
              <a:rPr lang="en-US" sz="1200" dirty="0"/>
              <a:t>annually.</a:t>
            </a:r>
          </a:p>
          <a:p>
            <a:pPr marL="171450" indent="-171450">
              <a:buFont typeface="Wingdings" panose="05000000000000000000" pitchFamily="2" charset="2"/>
              <a:buChar char="q"/>
            </a:pPr>
            <a:r>
              <a:rPr lang="en-US" sz="1200" dirty="0"/>
              <a:t>If you wish to contribute and receive a pre-tax benefit, Lumen will submit your payroll contributions to Optum Bank. Optum Bank </a:t>
            </a:r>
            <a:r>
              <a:rPr lang="en-US" sz="1200" b="1" dirty="0"/>
              <a:t>must</a:t>
            </a:r>
            <a:r>
              <a:rPr lang="en-US" sz="1200" dirty="0"/>
              <a:t> first approve (vet) your account before deductions begin.</a:t>
            </a:r>
          </a:p>
          <a:p>
            <a:pPr marL="171450" indent="-171450">
              <a:buFont typeface="Wingdings" panose="05000000000000000000" pitchFamily="2" charset="2"/>
              <a:buChar char="q"/>
            </a:pPr>
            <a:endParaRPr lang="en-US" sz="1200" dirty="0"/>
          </a:p>
          <a:p>
            <a:r>
              <a:rPr lang="en-US" sz="1200" dirty="0"/>
              <a:t>You may be requested to provide further documentation, i.e., current driver’s license/Identification Card/Social Security Card and a recent bill to open your account. A welcome kit and debit card will be sent shortly after you are successfully enrolled, and your payroll contributions will begin. </a:t>
            </a:r>
          </a:p>
        </p:txBody>
      </p:sp>
      <p:sp>
        <p:nvSpPr>
          <p:cNvPr id="6" name="TextBox 5">
            <a:extLst>
              <a:ext uri="{FF2B5EF4-FFF2-40B4-BE49-F238E27FC236}">
                <a16:creationId xmlns="" xmlns:a16="http://schemas.microsoft.com/office/drawing/2014/main" id="{3FCAA061-635D-4D26-B022-67D01C887AB5}"/>
              </a:ext>
            </a:extLst>
          </p:cNvPr>
          <p:cNvSpPr txBox="1"/>
          <p:nvPr/>
        </p:nvSpPr>
        <p:spPr>
          <a:xfrm>
            <a:off x="433008" y="3825545"/>
            <a:ext cx="8277984" cy="427838"/>
          </a:xfrm>
          <a:prstGeom prst="rect">
            <a:avLst/>
          </a:prstGeom>
          <a:solidFill>
            <a:srgbClr val="0075C9"/>
          </a:solidFill>
        </p:spPr>
        <p:txBody>
          <a:bodyPr vert="horz" wrap="square" lIns="91440" tIns="45720" rIns="91440" bIns="45720" rtlCol="0" anchor="b">
            <a:noAutofit/>
          </a:bodyPr>
          <a:lstStyle/>
          <a:p>
            <a:r>
              <a:rPr lang="en-US" sz="1200" b="1" dirty="0">
                <a:solidFill>
                  <a:schemeClr val="bg1"/>
                </a:solidFill>
              </a:rPr>
              <a:t>Note: </a:t>
            </a:r>
            <a:r>
              <a:rPr lang="en-US" sz="1200" dirty="0">
                <a:solidFill>
                  <a:schemeClr val="bg1"/>
                </a:solidFill>
              </a:rPr>
              <a:t>Due to IRS regulations, you must use a physical mailing address. Use of a PO Box as your mailing address is prohibited.</a:t>
            </a:r>
          </a:p>
        </p:txBody>
      </p:sp>
      <p:sp>
        <p:nvSpPr>
          <p:cNvPr id="8" name="TextBox 7">
            <a:extLst>
              <a:ext uri="{FF2B5EF4-FFF2-40B4-BE49-F238E27FC236}">
                <a16:creationId xmlns="" xmlns:a16="http://schemas.microsoft.com/office/drawing/2014/main" id="{A793F22F-C79E-45C4-A916-C070B73B9D2F}"/>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8</a:t>
            </a:r>
          </a:p>
        </p:txBody>
      </p:sp>
    </p:spTree>
    <p:custDataLst>
      <p:tags r:id="rId1"/>
    </p:custDataLst>
    <p:extLst>
      <p:ext uri="{BB962C8B-B14F-4D97-AF65-F5344CB8AC3E}">
        <p14:creationId xmlns:p14="http://schemas.microsoft.com/office/powerpoint/2010/main" val="215390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02D97-7A8E-414B-9711-2C237944183E}"/>
              </a:ext>
            </a:extLst>
          </p:cNvPr>
          <p:cNvSpPr>
            <a:spLocks noGrp="1"/>
          </p:cNvSpPr>
          <p:nvPr>
            <p:ph type="title"/>
          </p:nvPr>
        </p:nvSpPr>
        <p:spPr>
          <a:xfrm>
            <a:off x="277771" y="509246"/>
            <a:ext cx="7886700" cy="548293"/>
          </a:xfrm>
        </p:spPr>
        <p:txBody>
          <a:bodyPr/>
          <a:lstStyle/>
          <a:p>
            <a:pPr algn="l"/>
            <a:r>
              <a:rPr lang="en-US" sz="1600" dirty="0">
                <a:solidFill>
                  <a:srgbClr val="0075C9"/>
                </a:solidFill>
                <a:latin typeface="+mn-lt"/>
              </a:rPr>
              <a:t>Amazing People. Amazing Benefits. Find Your Fit.</a:t>
            </a:r>
            <a:r>
              <a:rPr lang="en-US" dirty="0">
                <a:solidFill>
                  <a:schemeClr val="tx1">
                    <a:lumMod val="95000"/>
                    <a:lumOff val="5000"/>
                  </a:schemeClr>
                </a:solidFill>
                <a:latin typeface="Gothem"/>
              </a:rPr>
              <a:t>	</a:t>
            </a:r>
          </a:p>
        </p:txBody>
      </p:sp>
      <p:sp>
        <p:nvSpPr>
          <p:cNvPr id="5" name="Rectangle 4">
            <a:extLst>
              <a:ext uri="{FF2B5EF4-FFF2-40B4-BE49-F238E27FC236}">
                <a16:creationId xmlns="" xmlns:a16="http://schemas.microsoft.com/office/drawing/2014/main" id="{AE8D538D-9937-438A-A88A-5DCCD929826E}"/>
              </a:ext>
            </a:extLst>
          </p:cNvPr>
          <p:cNvSpPr/>
          <p:nvPr/>
        </p:nvSpPr>
        <p:spPr>
          <a:xfrm>
            <a:off x="349343" y="1199746"/>
            <a:ext cx="7737644" cy="307777"/>
          </a:xfrm>
          <a:prstGeom prst="rect">
            <a:avLst/>
          </a:prstGeom>
        </p:spPr>
        <p:txBody>
          <a:bodyPr wrap="square">
            <a:spAutoFit/>
          </a:bodyPr>
          <a:lstStyle/>
          <a:p>
            <a:pPr marR="0" lvl="0">
              <a:spcBef>
                <a:spcPts val="0"/>
              </a:spcBef>
              <a:spcAft>
                <a:spcPts val="0"/>
              </a:spcAft>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Decreased Out-of-Pocket Maximum – if enrolled in the Bind Health Plan</a:t>
            </a:r>
          </a:p>
        </p:txBody>
      </p:sp>
      <p:pic>
        <p:nvPicPr>
          <p:cNvPr id="4" name="Picture 3">
            <a:extLst>
              <a:ext uri="{FF2B5EF4-FFF2-40B4-BE49-F238E27FC236}">
                <a16:creationId xmlns="" xmlns:a16="http://schemas.microsoft.com/office/drawing/2014/main" id="{699728A9-0759-4D11-91FA-4FA7A8B41769}"/>
              </a:ext>
            </a:extLst>
          </p:cNvPr>
          <p:cNvPicPr>
            <a:picLocks noChangeAspect="1"/>
          </p:cNvPicPr>
          <p:nvPr/>
        </p:nvPicPr>
        <p:blipFill>
          <a:blip r:embed="rId3"/>
          <a:stretch>
            <a:fillRect/>
          </a:stretch>
        </p:blipFill>
        <p:spPr>
          <a:xfrm>
            <a:off x="153633" y="42436"/>
            <a:ext cx="8010838" cy="749873"/>
          </a:xfrm>
          <a:prstGeom prst="rect">
            <a:avLst/>
          </a:prstGeom>
        </p:spPr>
      </p:pic>
      <p:pic>
        <p:nvPicPr>
          <p:cNvPr id="7" name="Picture 6">
            <a:extLst>
              <a:ext uri="{FF2B5EF4-FFF2-40B4-BE49-F238E27FC236}">
                <a16:creationId xmlns="" xmlns:a16="http://schemas.microsoft.com/office/drawing/2014/main" id="{133DF802-9593-4F93-9AC4-A20CE791FFB8}"/>
              </a:ext>
            </a:extLst>
          </p:cNvPr>
          <p:cNvPicPr>
            <a:picLocks noChangeAspect="1"/>
          </p:cNvPicPr>
          <p:nvPr/>
        </p:nvPicPr>
        <p:blipFill>
          <a:blip r:embed="rId4"/>
          <a:stretch>
            <a:fillRect/>
          </a:stretch>
        </p:blipFill>
        <p:spPr>
          <a:xfrm>
            <a:off x="349343" y="1676246"/>
            <a:ext cx="8158689" cy="2267508"/>
          </a:xfrm>
          <a:prstGeom prst="rect">
            <a:avLst/>
          </a:prstGeom>
        </p:spPr>
      </p:pic>
      <p:sp>
        <p:nvSpPr>
          <p:cNvPr id="6" name="TextBox 5">
            <a:extLst>
              <a:ext uri="{FF2B5EF4-FFF2-40B4-BE49-F238E27FC236}">
                <a16:creationId xmlns="" xmlns:a16="http://schemas.microsoft.com/office/drawing/2014/main" id="{4A6CA0B6-6C76-4E6F-87FA-B236461A3CA4}"/>
              </a:ext>
            </a:extLst>
          </p:cNvPr>
          <p:cNvSpPr txBox="1"/>
          <p:nvPr/>
        </p:nvSpPr>
        <p:spPr>
          <a:xfrm>
            <a:off x="116157" y="4575531"/>
            <a:ext cx="742427" cy="453006"/>
          </a:xfrm>
          <a:prstGeom prst="rect">
            <a:avLst/>
          </a:prstGeom>
        </p:spPr>
        <p:txBody>
          <a:bodyPr vert="horz" wrap="none" lIns="91440" tIns="45720" rIns="91440" bIns="45720" rtlCol="0" anchor="b">
            <a:noAutofit/>
          </a:bodyPr>
          <a:lstStyle/>
          <a:p>
            <a:pPr algn="ctr"/>
            <a:r>
              <a:rPr lang="en-US" sz="800" dirty="0">
                <a:solidFill>
                  <a:schemeClr val="bg1">
                    <a:lumMod val="50000"/>
                  </a:schemeClr>
                </a:solidFill>
              </a:rPr>
              <a:t>9</a:t>
            </a:r>
          </a:p>
        </p:txBody>
      </p:sp>
    </p:spTree>
    <p:custDataLst>
      <p:tags r:id="rId1"/>
    </p:custDataLst>
    <p:extLst>
      <p:ext uri="{BB962C8B-B14F-4D97-AF65-F5344CB8AC3E}">
        <p14:creationId xmlns:p14="http://schemas.microsoft.com/office/powerpoint/2010/main" val="1264383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rmmup6Ne"/>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Lumen1">
      <a:dk1>
        <a:srgbClr val="000000"/>
      </a:dk1>
      <a:lt1>
        <a:srgbClr val="FFFFFF"/>
      </a:lt1>
      <a:dk2>
        <a:srgbClr val="0075C9"/>
      </a:dk2>
      <a:lt2>
        <a:srgbClr val="EEEEEE"/>
      </a:lt2>
      <a:accent1>
        <a:srgbClr val="38C6F3"/>
      </a:accent1>
      <a:accent2>
        <a:srgbClr val="0075C9"/>
      </a:accent2>
      <a:accent3>
        <a:srgbClr val="0C9ED9"/>
      </a:accent3>
      <a:accent4>
        <a:srgbClr val="FF9E18"/>
      </a:accent4>
      <a:accent5>
        <a:srgbClr val="083076"/>
      </a:accent5>
      <a:accent6>
        <a:srgbClr val="EE762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Autofit/>
      </a:bodyPr>
      <a:lstStyle>
        <a:defPPr algn="l">
          <a:defRPr dirty="0" smtClean="0"/>
        </a:defPPr>
      </a:lstStyle>
    </a:txDef>
  </a:objectDefaults>
  <a:extraClrSchemeLst/>
  <a:extLst>
    <a:ext uri="{05A4C25C-085E-4340-85A3-A5531E510DB2}">
      <thm15:themeFamily xmlns:thm15="http://schemas.microsoft.com/office/thememl/2012/main" name="Larry Masters.pptx" id="{0BF2B743-A3A6-49A5-928F-C8E8FED441A3}" vid="{66DA4047-8488-47AD-8838-27D8712D7B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FE55A13BE59E4C9F3663A9A9A3EBDA" ma:contentTypeVersion="4" ma:contentTypeDescription="Create a new document." ma:contentTypeScope="" ma:versionID="6b0211103f75422026b7cb6486a56157">
  <xsd:schema xmlns:xsd="http://www.w3.org/2001/XMLSchema" xmlns:xs="http://www.w3.org/2001/XMLSchema" xmlns:p="http://schemas.microsoft.com/office/2006/metadata/properties" xmlns:ns2="d45645a6-3f89-4c25-bca0-df84f753d408" xmlns:ns3="dbef8b73-7550-4dd4-ac90-c54b1932a901" targetNamespace="http://schemas.microsoft.com/office/2006/metadata/properties" ma:root="true" ma:fieldsID="70408f5ab4825e484147a806fa27f51d" ns2:_="" ns3:_="">
    <xsd:import namespace="d45645a6-3f89-4c25-bca0-df84f753d408"/>
    <xsd:import namespace="dbef8b73-7550-4dd4-ac90-c54b1932a9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5645a6-3f89-4c25-bca0-df84f753d4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ef8b73-7550-4dd4-ac90-c54b1932a9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6CBA5D-09B5-4158-81D6-9739AE97E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5645a6-3f89-4c25-bca0-df84f753d408"/>
    <ds:schemaRef ds:uri="dbef8b73-7550-4dd4-ac90-c54b1932a9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042865-2B60-4CFD-A058-7A6DA4DB2D84}">
  <ds:schemaRefs>
    <ds:schemaRef ds:uri="http://purl.org/dc/dcmitype/"/>
    <ds:schemaRef ds:uri="dbef8b73-7550-4dd4-ac90-c54b1932a90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d45645a6-3f89-4c25-bca0-df84f753d408"/>
    <ds:schemaRef ds:uri="http://www.w3.org/XML/1998/namespace"/>
  </ds:schemaRefs>
</ds:datastoreItem>
</file>

<file path=customXml/itemProps3.xml><?xml version="1.0" encoding="utf-8"?>
<ds:datastoreItem xmlns:ds="http://schemas.openxmlformats.org/officeDocument/2006/customXml" ds:itemID="{F066052A-A462-43B5-8225-D0E2A6DAE1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Template>
  <TotalTime>4711</TotalTime>
  <Words>3872</Words>
  <Application>Microsoft Office PowerPoint</Application>
  <PresentationFormat>On-screen Show (16:9)</PresentationFormat>
  <Paragraphs>324</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Black</vt:lpstr>
      <vt:lpstr>Calibri</vt:lpstr>
      <vt:lpstr>Courier New</vt:lpstr>
      <vt:lpstr>Gothem</vt:lpstr>
      <vt:lpstr>Monaco</vt:lpstr>
      <vt:lpstr>STIXGeneral-Regular</vt:lpstr>
      <vt:lpstr>Wingdings</vt:lpstr>
      <vt:lpstr>Office Theme</vt:lpstr>
      <vt:lpstr>2022 Benefits Annual Enrollment Overview – Sept. 28, 2021</vt:lpstr>
      <vt:lpstr>Amazing People. Amazing Benefits. Find Your Fit. </vt:lpstr>
      <vt:lpstr>Amazing People. Amazing Benefits. Find Your Fit. </vt:lpstr>
      <vt:lpstr>PowerPoint Presentation</vt:lpstr>
      <vt:lpstr>Amazing People. Amazing Benefits. Find Your Fit. </vt:lpstr>
      <vt:lpstr>Amazing People. Amazing Benefits. Find Your Fit. </vt:lpstr>
      <vt:lpstr>Amazing People. Amazing Benefits. Find Your Fit. </vt:lpstr>
      <vt:lpstr>Amazing People. Amazing Benefits. Find Your Fit. </vt:lpstr>
      <vt:lpstr>Amazing People. Amazing Benefits. Find Your Fit. </vt:lpstr>
      <vt:lpstr>Amazing People. Amazing Benefits. Find Your Fit. </vt:lpstr>
      <vt:lpstr>Amazing People. Amazing Benefits. Find Your Fit. </vt:lpstr>
      <vt:lpstr>PowerPoint Presentation</vt:lpstr>
      <vt:lpstr>Amazing People. Amazing Benefits. Find Your Fit. </vt:lpstr>
      <vt:lpstr>Amazing People. Amazing Benefits. Find Your Fit. </vt:lpstr>
      <vt:lpstr>Amazing People. Amazing Benefits. Find Your Fit. </vt:lpstr>
      <vt:lpstr>Amazing People. Amazing Benefits. Find Your Fit. </vt:lpstr>
      <vt:lpstr>Amazing People. Amazing Benefits. Find Your Fit. </vt:lpstr>
      <vt:lpstr>Amazing People. Amazing Benefits. Find Your Fit. </vt:lpstr>
      <vt:lpstr>Amazing People. Amazing Benefits. Find Your Fit. </vt:lpstr>
      <vt:lpstr>Amazing People. Amazing Benefits. Find Your Fit. </vt:lpstr>
      <vt:lpstr>Amazing People. Amazing Benefits. Find Your Fit. </vt:lpstr>
      <vt:lpstr>PowerPoint Presentation</vt:lpstr>
      <vt:lpstr>Amazing People. Amazing Benefits. Find Your Fit. </vt:lpstr>
      <vt:lpstr>Amazing People. Amazing Benefits. Find Your Fit. </vt:lpstr>
      <vt:lpstr>Amazing People. Amazing Benefits. Find Your Fit. </vt:lpstr>
      <vt:lpstr>Amazing People. Amazing Benefits. Find Your Fit. </vt:lpstr>
      <vt:lpstr>Voluntary Lifestyle Benefits </vt:lpstr>
      <vt:lpstr>PowerPoint Presentation</vt:lpstr>
      <vt:lpstr>Top 10 Reminders for 2022</vt:lpstr>
      <vt:lpstr>Questions?</vt:lpstr>
      <vt:lpstr>2022 Annual Enrollment Communications &amp; Resources</vt:lpstr>
      <vt:lpstr>2022 Annual Enrollment Communications &amp; Resources</vt:lpstr>
      <vt:lpstr>Other Amazing Company Provided Benefits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Cardenas, Jose</dc:creator>
  <cp:lastModifiedBy>Microsoft account</cp:lastModifiedBy>
  <cp:revision>136</cp:revision>
  <cp:lastPrinted>2021-09-16T23:54:49Z</cp:lastPrinted>
  <dcterms:created xsi:type="dcterms:W3CDTF">2020-09-01T18:40:22Z</dcterms:created>
  <dcterms:modified xsi:type="dcterms:W3CDTF">2021-10-29T01:10:37Z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0x01010062FE55A13BE59E4C9F3663A9A9A3EBDA</vt:lpwstr>
  </property>
  <property fmtid="{D5CDD505-2E9C-101B-9397-08002B2CF9AE}" pid="3" name="ArticulateGUID">
    <vt:lpwstr>DD7492D1-6133-4922-878F-2A619B876F54</vt:lpwstr>
  </property>
  <property fmtid="{D5CDD505-2E9C-101B-9397-08002B2CF9AE}" pid="4" name="ArticulatePath">
    <vt:lpwstr>https://centurylink.sharepoint.com/sites/Larry/Shared Documents/General/Messaging Docs &amp; Claims/Lumen Messaging Framework &amp; Overview_v4</vt:lpwstr>
  </property>
</Properties>
</file>