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307" r:id="rId3"/>
    <p:sldId id="263" r:id="rId4"/>
    <p:sldId id="305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7CBA60-A673-46EC-ACE4-3F6C6C49C8B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AD8578-2EB2-4AE8-BEF5-E4FE7B19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3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arenR"/>
            </a:pPr>
            <a:r>
              <a:rPr lang="en-US"/>
              <a:t>10/1</a:t>
            </a:r>
          </a:p>
          <a:p>
            <a:pPr marL="232943" indent="-232943">
              <a:buAutoNum type="arabicParenR"/>
            </a:pPr>
            <a:r>
              <a:rPr lang="en-US"/>
              <a:t>10/7</a:t>
            </a:r>
          </a:p>
          <a:p>
            <a:pPr marL="232943" indent="-232943">
              <a:buAutoNum type="arabicParenR"/>
            </a:pPr>
            <a:r>
              <a:rPr lang="en-US"/>
              <a:t>10/12 – 11/13</a:t>
            </a:r>
          </a:p>
          <a:p>
            <a:pPr marL="232943" indent="-232943">
              <a:buAutoNum type="arabicParenR"/>
            </a:pPr>
            <a:r>
              <a:rPr lang="en-US"/>
              <a:t>10/12 – 10/23</a:t>
            </a:r>
          </a:p>
          <a:p>
            <a:pPr marL="232943" indent="-232943">
              <a:buAutoNum type="arabicParenR"/>
            </a:pPr>
            <a:r>
              <a:rPr lang="en-US"/>
              <a:t>11/09 – 11/13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2E267D5D-75D6-48AF-B221-5A294C4032F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457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5404-9A86-424E-9C4B-81CE4938B8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5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928C3F-5709-41EE-901D-C4469E0C3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943B6C-FA65-4E0B-BB06-500BD48C2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941E5B-EFFF-40C8-8E7C-29D85763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D30134-BD32-4069-B14D-27DBDC70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4BB137-90F9-44DE-AFBE-051AE4D5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1549C-3A12-4774-B17A-66D1AF03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A6F95AE-82D8-4D51-A78B-0E5D53EF7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D0C9C8-F768-43D1-B81D-C5616377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6653CE-B47E-4527-8FDE-EE9DFE06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1CAC40-9DE9-4D14-9EAC-6D6C9861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DD8F953-C8A0-4AEA-9FD3-A9C374437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8139ADD-6BCA-4683-BDE4-DA5459DE2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AA5763-9038-41E6-A018-D835AA87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8A841B-15D3-455A-900C-313BD5EA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5B0485-2D5D-4F07-A3C5-309A5799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2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5760" y="1330125"/>
            <a:ext cx="10827840" cy="454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10826496" cy="5303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2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200084" cy="6871933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 rot="10800000">
            <a:off x="-9" y="3951977"/>
            <a:ext cx="12200088" cy="2596793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813" y="4279680"/>
            <a:ext cx="10986891" cy="1163565"/>
          </a:xfrm>
        </p:spPr>
        <p:txBody>
          <a:bodyPr anchor="b">
            <a:noAutofit/>
          </a:bodyPr>
          <a:lstStyle>
            <a:lvl1pPr algn="l">
              <a:defRPr sz="3733" b="1" baseline="0">
                <a:solidFill>
                  <a:srgbClr val="48D5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6814" y="5422963"/>
            <a:ext cx="8777284" cy="5255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Presentation Sub-Titles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V="1">
            <a:off x="-1" y="3936324"/>
            <a:ext cx="12200079" cy="85344"/>
          </a:xfrm>
          <a:prstGeom prst="rect">
            <a:avLst/>
          </a:prstGeom>
          <a:solidFill>
            <a:srgbClr val="48D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 userDrawn="1"/>
        </p:nvSpPr>
        <p:spPr>
          <a:xfrm rot="10800000" flipV="1">
            <a:off x="-10" y="3936325"/>
            <a:ext cx="1365745" cy="85344"/>
          </a:xfrm>
          <a:prstGeom prst="rect">
            <a:avLst/>
          </a:prstGeom>
          <a:solidFill>
            <a:srgbClr val="001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/>
          <p:cNvSpPr/>
          <p:nvPr userDrawn="1"/>
        </p:nvSpPr>
        <p:spPr>
          <a:xfrm rot="10800000" flipV="1">
            <a:off x="1365735" y="3936324"/>
            <a:ext cx="2384211" cy="85344"/>
          </a:xfrm>
          <a:prstGeom prst="rect">
            <a:avLst/>
          </a:prstGeom>
          <a:solidFill>
            <a:srgbClr val="004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15" y="5921829"/>
            <a:ext cx="2187909" cy="4419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7DDC77A-8958-4D35-98C3-58C1F38C3FF8}"/>
              </a:ext>
            </a:extLst>
          </p:cNvPr>
          <p:cNvSpPr/>
          <p:nvPr userDrawn="1"/>
        </p:nvSpPr>
        <p:spPr>
          <a:xfrm>
            <a:off x="505655" y="6376736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not available everywhere. © 2018 CenturyLink. All Rights Reserved.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C8BC0C9-CBE0-4789-9341-6E8570AEFC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814" y="5975546"/>
            <a:ext cx="2187909" cy="3562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722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102565-8E95-41A1-8B09-96CE8719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87680"/>
            <a:ext cx="11009303" cy="73152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14B1CF-9211-45F4-9074-98470BB3B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2901-FBA6-BB4C-9E37-0DE277938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0BE94AC-E1DB-44E5-83E6-66965E8A6C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731838"/>
            <a:ext cx="11008784" cy="40547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94A0547-1EB1-4AA1-8E15-0BC7AC09F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181876"/>
            <a:ext cx="11008784" cy="4847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0569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102565-8E95-41A1-8B09-96CE8719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7" y="487680"/>
            <a:ext cx="11009303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14B1CF-9211-45F4-9074-98470BB3B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2901-FBA6-BB4C-9E37-0DE277938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0BE94AC-E1DB-44E5-83E6-66965E8A6C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49763"/>
            <a:ext cx="11008784" cy="44030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7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102565-8E95-41A1-8B09-96CE8719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7" y="487680"/>
            <a:ext cx="11009303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14B1CF-9211-45F4-9074-98470BB3B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2901-FBA6-BB4C-9E37-0DE277938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0BE94AC-E1DB-44E5-83E6-66965E8A6C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49763"/>
            <a:ext cx="5234432" cy="44030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11CC50BD-0295-4220-B5A4-7C78DC369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7968" y="1449763"/>
            <a:ext cx="5234432" cy="44030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7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C9F33D7-06A4-4F45-A431-8DE58B15B31D}"/>
              </a:ext>
            </a:extLst>
          </p:cNvPr>
          <p:cNvSpPr/>
          <p:nvPr userDrawn="1"/>
        </p:nvSpPr>
        <p:spPr>
          <a:xfrm>
            <a:off x="0" y="-1"/>
            <a:ext cx="12192000" cy="6790661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66A2B3D-8610-4614-8D88-EEF85E7B4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C2901-FBA6-BB4C-9E37-0DE277938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819A6B-9743-4F50-B235-BD6A2210966E}"/>
              </a:ext>
            </a:extLst>
          </p:cNvPr>
          <p:cNvSpPr/>
          <p:nvPr userDrawn="1"/>
        </p:nvSpPr>
        <p:spPr>
          <a:xfrm>
            <a:off x="882968" y="6450379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CenturyLink. All Rights Reserved.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04DB47F-4C37-4A8A-8603-3588D78C5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87680"/>
            <a:ext cx="11009303" cy="731520"/>
          </a:xfrm>
        </p:spPr>
        <p:txBody>
          <a:bodyPr/>
          <a:lstStyle>
            <a:lvl1pPr>
              <a:defRPr sz="3200">
                <a:solidFill>
                  <a:srgbClr val="48D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153D5C02-8C23-40F1-97DA-08DDC2EB31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731838"/>
            <a:ext cx="11008784" cy="40547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59415AC1-79A8-45F6-A0EC-970325EB4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181876"/>
            <a:ext cx="11008784" cy="4847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0D2690A-5840-43EC-B0B5-FB0345802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9088" y="6182438"/>
            <a:ext cx="1706880" cy="4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alf dar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45A242E-67EA-4A01-A63F-5987BA50B50B}"/>
              </a:ext>
            </a:extLst>
          </p:cNvPr>
          <p:cNvSpPr/>
          <p:nvPr userDrawn="1"/>
        </p:nvSpPr>
        <p:spPr>
          <a:xfrm>
            <a:off x="0" y="0"/>
            <a:ext cx="6094048" cy="679026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48D59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237F20-B680-4BC8-B617-C3BBEF10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87680"/>
            <a:ext cx="5101739" cy="1211827"/>
          </a:xfrm>
        </p:spPr>
        <p:txBody>
          <a:bodyPr/>
          <a:lstStyle>
            <a:lvl1pPr>
              <a:defRPr>
                <a:solidFill>
                  <a:srgbClr val="48D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3EEAD070-D876-47A9-902C-79494F27EA48}"/>
              </a:ext>
            </a:extLst>
          </p:cNvPr>
          <p:cNvSpPr txBox="1">
            <a:spLocks/>
          </p:cNvSpPr>
          <p:nvPr userDrawn="1"/>
        </p:nvSpPr>
        <p:spPr>
          <a:xfrm>
            <a:off x="72273" y="6397719"/>
            <a:ext cx="5945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535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C2901-FBA6-BB4C-9E37-0DE277938E89}" type="slidenum">
              <a:rPr lang="en-US" sz="933" smtClean="0"/>
              <a:pPr/>
              <a:t>‹#›</a:t>
            </a:fld>
            <a:endParaRPr lang="en-US" sz="933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7AB52DEA-BBC7-469A-9C96-D7D10DAFC6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085" y="2300907"/>
            <a:ext cx="5101167" cy="349038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6B31B09A-E4AB-4370-9506-5618FEA53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4" y="1703286"/>
            <a:ext cx="5101737" cy="57996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1B410C9-4FFB-4E3C-9AF2-4FCF7736B21E}"/>
              </a:ext>
            </a:extLst>
          </p:cNvPr>
          <p:cNvSpPr/>
          <p:nvPr userDrawn="1"/>
        </p:nvSpPr>
        <p:spPr>
          <a:xfrm>
            <a:off x="882968" y="6450379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CenturyLink. All Rights Reserved.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="" xmlns:a16="http://schemas.microsoft.com/office/drawing/2014/main" id="{C8EC9C62-7782-4E63-95E1-E0E43A55C12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95201" y="697565"/>
            <a:ext cx="4718664" cy="51710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dar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45A242E-67EA-4A01-A63F-5987BA50B50B}"/>
              </a:ext>
            </a:extLst>
          </p:cNvPr>
          <p:cNvSpPr/>
          <p:nvPr userDrawn="1"/>
        </p:nvSpPr>
        <p:spPr>
          <a:xfrm>
            <a:off x="0" y="0"/>
            <a:ext cx="4754880" cy="679026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48D59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237F20-B680-4BC8-B617-C3BBEF10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487680"/>
            <a:ext cx="3730388" cy="1211827"/>
          </a:xfrm>
        </p:spPr>
        <p:txBody>
          <a:bodyPr/>
          <a:lstStyle>
            <a:lvl1pPr>
              <a:defRPr>
                <a:solidFill>
                  <a:srgbClr val="48D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3EEAD070-D876-47A9-902C-79494F27EA48}"/>
              </a:ext>
            </a:extLst>
          </p:cNvPr>
          <p:cNvSpPr txBox="1">
            <a:spLocks/>
          </p:cNvSpPr>
          <p:nvPr userDrawn="1"/>
        </p:nvSpPr>
        <p:spPr>
          <a:xfrm>
            <a:off x="72273" y="6397719"/>
            <a:ext cx="5945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535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C2901-FBA6-BB4C-9E37-0DE277938E89}" type="slidenum">
              <a:rPr lang="en-US" sz="933" smtClean="0"/>
              <a:pPr/>
              <a:t>‹#›</a:t>
            </a:fld>
            <a:endParaRPr lang="en-US" sz="933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7AB52DEA-BBC7-469A-9C96-D7D10DAFC6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085" y="2291813"/>
            <a:ext cx="3757904" cy="349038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6B31B09A-E4AB-4370-9506-5618FEA53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4" y="1703286"/>
            <a:ext cx="3757905" cy="57996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1B410C9-4FFB-4E3C-9AF2-4FCF7736B21E}"/>
              </a:ext>
            </a:extLst>
          </p:cNvPr>
          <p:cNvSpPr/>
          <p:nvPr userDrawn="1"/>
        </p:nvSpPr>
        <p:spPr>
          <a:xfrm>
            <a:off x="882968" y="6450379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© 2018 CenturyLink. All Rights Reserved.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="" xmlns:a16="http://schemas.microsoft.com/office/drawing/2014/main" id="{783CD3AE-411C-4684-873B-A2CA1940F81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31006" y="697565"/>
            <a:ext cx="5982860" cy="51710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148114-0B2E-4617-A659-9A794722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FBCEEF-1BAE-4E1E-AC93-93B258893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13C591-78AD-4364-A1FC-B2D0B29F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7F0BAB-906A-4283-9235-613A957D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8814C1-A4E6-419B-8C5A-5ADE48D2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18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alf dar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45A242E-67EA-4A01-A63F-5987BA50B50B}"/>
              </a:ext>
            </a:extLst>
          </p:cNvPr>
          <p:cNvSpPr/>
          <p:nvPr userDrawn="1"/>
        </p:nvSpPr>
        <p:spPr>
          <a:xfrm>
            <a:off x="6097952" y="0"/>
            <a:ext cx="6094048" cy="679026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48D59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237F20-B680-4BC8-B617-C3BBEF10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553" y="487680"/>
            <a:ext cx="5101739" cy="1211827"/>
          </a:xfrm>
        </p:spPr>
        <p:txBody>
          <a:bodyPr/>
          <a:lstStyle>
            <a:lvl1pPr>
              <a:defRPr>
                <a:solidFill>
                  <a:srgbClr val="48D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3EEAD070-D876-47A9-902C-79494F27EA48}"/>
              </a:ext>
            </a:extLst>
          </p:cNvPr>
          <p:cNvSpPr txBox="1">
            <a:spLocks/>
          </p:cNvSpPr>
          <p:nvPr userDrawn="1"/>
        </p:nvSpPr>
        <p:spPr>
          <a:xfrm>
            <a:off x="72273" y="6397719"/>
            <a:ext cx="5945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535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C2901-FBA6-BB4C-9E37-0DE277938E89}" type="slidenum">
              <a:rPr lang="en-US" sz="933" smtClean="0"/>
              <a:pPr/>
              <a:t>‹#›</a:t>
            </a:fld>
            <a:endParaRPr lang="en-US" sz="933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7AB52DEA-BBC7-469A-9C96-D7D10DAFC6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0037" y="2291808"/>
            <a:ext cx="5101167" cy="349038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6B31B09A-E4AB-4370-9506-5618FEA53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7556" y="1703286"/>
            <a:ext cx="5101737" cy="57996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93C1E42-707D-41EF-A254-35326AC81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9088" y="6182438"/>
            <a:ext cx="1706880" cy="401857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="" xmlns:a16="http://schemas.microsoft.com/office/drawing/2014/main" id="{68D1C4C9-C64E-4111-8A0E-8885621567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5124" y="809625"/>
            <a:ext cx="4718664" cy="51710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half dar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45A242E-67EA-4A01-A63F-5987BA50B50B}"/>
              </a:ext>
            </a:extLst>
          </p:cNvPr>
          <p:cNvSpPr/>
          <p:nvPr userDrawn="1"/>
        </p:nvSpPr>
        <p:spPr>
          <a:xfrm>
            <a:off x="4749427" y="0"/>
            <a:ext cx="7437120" cy="679026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48D59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237F20-B680-4BC8-B617-C3BBEF10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513" y="487680"/>
            <a:ext cx="6404779" cy="1211827"/>
          </a:xfrm>
        </p:spPr>
        <p:txBody>
          <a:bodyPr/>
          <a:lstStyle>
            <a:lvl1pPr>
              <a:defRPr>
                <a:solidFill>
                  <a:srgbClr val="48D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3EEAD070-D876-47A9-902C-79494F27EA48}"/>
              </a:ext>
            </a:extLst>
          </p:cNvPr>
          <p:cNvSpPr txBox="1">
            <a:spLocks/>
          </p:cNvSpPr>
          <p:nvPr userDrawn="1"/>
        </p:nvSpPr>
        <p:spPr>
          <a:xfrm>
            <a:off x="72273" y="6397719"/>
            <a:ext cx="5945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535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C2901-FBA6-BB4C-9E37-0DE277938E89}" type="slidenum">
              <a:rPr lang="en-US" sz="933" smtClean="0"/>
              <a:pPr/>
              <a:t>‹#›</a:t>
            </a:fld>
            <a:endParaRPr lang="en-US" sz="933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7AB52DEA-BBC7-469A-9C96-D7D10DAFC6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4514" y="2300907"/>
            <a:ext cx="6376689" cy="349038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6B31B09A-E4AB-4370-9506-5618FEA53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4515" y="1703286"/>
            <a:ext cx="6404779" cy="57996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B701F9B-52DE-43F4-9F2C-92B34C19C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9088" y="6182438"/>
            <a:ext cx="1706880" cy="401857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="" xmlns:a16="http://schemas.microsoft.com/office/drawing/2014/main" id="{21B91559-A534-490A-BC1E-CC4D2B64DD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7967" y="697565"/>
            <a:ext cx="3946116" cy="51710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45A242E-67EA-4A01-A63F-5987BA50B50B}"/>
              </a:ext>
            </a:extLst>
          </p:cNvPr>
          <p:cNvSpPr/>
          <p:nvPr userDrawn="1"/>
        </p:nvSpPr>
        <p:spPr>
          <a:xfrm>
            <a:off x="6097952" y="0"/>
            <a:ext cx="6094048" cy="679026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48D597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3EEAD070-D876-47A9-902C-79494F27EA48}"/>
              </a:ext>
            </a:extLst>
          </p:cNvPr>
          <p:cNvSpPr txBox="1">
            <a:spLocks/>
          </p:cNvSpPr>
          <p:nvPr userDrawn="1"/>
        </p:nvSpPr>
        <p:spPr>
          <a:xfrm>
            <a:off x="72273" y="6397719"/>
            <a:ext cx="5945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535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C2901-FBA6-BB4C-9E37-0DE277938E89}" type="slidenum">
              <a:rPr lang="en-US" sz="933" smtClean="0"/>
              <a:pPr/>
              <a:t>‹#›</a:t>
            </a:fld>
            <a:endParaRPr lang="en-US" sz="933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="" xmlns:a16="http://schemas.microsoft.com/office/drawing/2014/main" id="{0EF35166-B9B7-4592-99B4-D69BFD0FAD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39098" y="615577"/>
            <a:ext cx="5043303" cy="51710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4D5030D-1D5E-4E7A-B1AF-7EC538562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9088" y="6182438"/>
            <a:ext cx="1706880" cy="4018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6EFEDAD7-156A-4164-9230-48C3F83A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87679"/>
            <a:ext cx="5043540" cy="110028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2863EA8D-684E-49A9-A9B8-3B3E4D0C2E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2167385"/>
            <a:ext cx="5043303" cy="361920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8D57E9D5-5BE6-4241-A0F7-BBC1FDD1D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635316"/>
            <a:ext cx="5043303" cy="4847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7731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14DB03C-9F04-4448-B677-E57E63CA6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200084" cy="6858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 rot="10800000">
            <a:off x="1" y="3958728"/>
            <a:ext cx="12200088" cy="291320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824" y="4114327"/>
            <a:ext cx="10986891" cy="879475"/>
          </a:xfr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48D5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V="1">
            <a:off x="10" y="3929144"/>
            <a:ext cx="12200079" cy="85344"/>
          </a:xfrm>
          <a:prstGeom prst="rect">
            <a:avLst/>
          </a:prstGeom>
          <a:solidFill>
            <a:srgbClr val="48D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 userDrawn="1"/>
        </p:nvSpPr>
        <p:spPr>
          <a:xfrm rot="10800000" flipV="1">
            <a:off x="1" y="3929145"/>
            <a:ext cx="1365745" cy="85344"/>
          </a:xfrm>
          <a:prstGeom prst="rect">
            <a:avLst/>
          </a:prstGeom>
          <a:solidFill>
            <a:srgbClr val="001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/>
          <p:cNvSpPr/>
          <p:nvPr userDrawn="1"/>
        </p:nvSpPr>
        <p:spPr>
          <a:xfrm rot="10800000" flipV="1">
            <a:off x="1365745" y="3929144"/>
            <a:ext cx="2384211" cy="85344"/>
          </a:xfrm>
          <a:prstGeom prst="rect">
            <a:avLst/>
          </a:prstGeom>
          <a:solidFill>
            <a:srgbClr val="004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26" y="6084029"/>
            <a:ext cx="2187909" cy="441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70CBD2-3E2E-43CE-B85A-0501596668EF}"/>
              </a:ext>
            </a:extLst>
          </p:cNvPr>
          <p:cNvSpPr/>
          <p:nvPr userDrawn="1"/>
        </p:nvSpPr>
        <p:spPr>
          <a:xfrm>
            <a:off x="573249" y="6450379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CenturyLink.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075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98D792-7BDC-4A06-BAC4-8BF30D2D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64A7BC4-3057-4C47-8FAF-C0C1AB946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2901-FBA6-BB4C-9E37-0DE277938E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EDBC-D683-4095-8575-864A951A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0AEFA7-88E3-4F96-AD5C-DB27BED7E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2901-FBA6-BB4C-9E37-0DE277938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1BE4220-4AC1-4D89-98FB-0735C95CE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1301751"/>
            <a:ext cx="5668433" cy="44767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="" xmlns:a16="http://schemas.microsoft.com/office/drawing/2014/main" id="{D9723017-5B5D-48E2-BEA2-51D7772A369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79117" y="1301751"/>
            <a:ext cx="5139267" cy="44767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E8643D-9637-4A31-AB7E-9E103319CE8D}"/>
              </a:ext>
            </a:extLst>
          </p:cNvPr>
          <p:cNvSpPr/>
          <p:nvPr userDrawn="1"/>
        </p:nvSpPr>
        <p:spPr>
          <a:xfrm>
            <a:off x="0" y="0"/>
            <a:ext cx="12192000" cy="6790944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EDBC-D683-4095-8575-864A951A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8D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0AEFA7-88E3-4F96-AD5C-DB27BED7E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2901-FBA6-BB4C-9E37-0DE277938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1BE4220-4AC1-4D89-98FB-0735C95CE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1301751"/>
            <a:ext cx="5668433" cy="44767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="" xmlns:a16="http://schemas.microsoft.com/office/drawing/2014/main" id="{D9723017-5B5D-48E2-BEA2-51D7772A369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79117" y="1301751"/>
            <a:ext cx="5139267" cy="44767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8FA2F29-2467-4B53-99E3-716584D170A5}"/>
              </a:ext>
            </a:extLst>
          </p:cNvPr>
          <p:cNvSpPr/>
          <p:nvPr userDrawn="1"/>
        </p:nvSpPr>
        <p:spPr>
          <a:xfrm>
            <a:off x="882968" y="6450379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CenturyLink. All Rights Reserved.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B296368-5811-43DD-B9BB-8749C12D7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9088" y="6182438"/>
            <a:ext cx="1706880" cy="4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45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296729-F8F0-F644-A7CA-E981330DE0F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22F5B9-E8AE-5E4A-9FEC-3BADFF3419CC}"/>
              </a:ext>
            </a:extLst>
          </p:cNvPr>
          <p:cNvSpPr/>
          <p:nvPr userDrawn="1"/>
        </p:nvSpPr>
        <p:spPr>
          <a:xfrm>
            <a:off x="1" y="1"/>
            <a:ext cx="186367" cy="6857999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176" y="3214917"/>
            <a:ext cx="10573384" cy="1655763"/>
          </a:xfr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679" y="60887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DEF26EBB-8E7B-D146-A34C-3C1CEB98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08" y="1475830"/>
            <a:ext cx="10573384" cy="1678909"/>
          </a:xfrm>
        </p:spPr>
        <p:txBody>
          <a:bodyPr anchor="b">
            <a:noAutofit/>
          </a:bodyPr>
          <a:lstStyle>
            <a:lvl1pPr>
              <a:defRPr sz="4267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3F06DF-BB04-9045-8705-DC28E84E80BB}"/>
              </a:ext>
            </a:extLst>
          </p:cNvPr>
          <p:cNvSpPr/>
          <p:nvPr userDrawn="1"/>
        </p:nvSpPr>
        <p:spPr>
          <a:xfrm>
            <a:off x="423269" y="6554876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Lumen Technologies. All Rights Reserved. </a:t>
            </a: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89D8B107-0A5A-8441-8B74-1B24E7BB3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64761" y="6005582"/>
            <a:ext cx="2137832" cy="5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4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8B1512-832F-494B-980B-CD6F1D0F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265D0F-8E64-40E0-881B-24B1DE6E2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89F6A2-E861-417E-B2EA-6CACD87E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FB4FC3-2800-441D-9120-F4EFC7A2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C68983-593D-4A77-A560-691A28B4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18056-FC0A-4A8A-8388-C1EB1CD9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A3CABE-B429-4C3A-A026-79FE76EBC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A510E0-0AF1-4451-9786-AC3B9B4CF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4C0024-DCBC-4650-B167-95FDF2B3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9612F2-9E85-4C10-A274-213D90DE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7C6E94-27DB-4F73-B2AC-AB71F97C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9474D3-6C34-43DD-BDCD-E8B71915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B9E3F5-EBC8-4216-9442-7EC6D901E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872432-94AE-4295-85E8-838F6457C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06F8188-BA9E-4993-B124-7F619BEE5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FAD1E83-9BE6-4813-ADAE-1FCE0E516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AD17288-AC23-4AE2-8E71-D7AA11D0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970B77E-4E36-4693-BBF3-A0E9735E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7714562-1AD9-4DB8-AB9B-7F5A331E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3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DB6A7-F3F5-4DFA-A16D-7D318229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84C49E6-D33E-4CF1-BE66-7A35296C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73483C-0062-45FD-A4FE-97AB26F6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E144D2-ECD4-41F0-A644-96C53E64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38FEAD0-ABE0-4119-B1B1-B11EAF03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AFF9BDA-2B86-4634-A02C-F7D0CBA4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1ADFF2-8F29-49EF-AF4A-94134EF9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8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F1C903-0F94-4565-B2D1-2BB4603F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610D11-8FBD-4B11-95DB-4B098AE2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33047B-C6BB-4048-866C-589ED5F29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11D284-DF76-4F78-AEA4-114A39F5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FF837E-A839-4B88-A196-4CECFCB4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94F29A-50F2-456B-94FB-BD75BF23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0F939-9A1B-46B1-B3A8-03B053DA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A2862F7-8B49-41BB-84EB-694A1FF0A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69BF40-B3CD-415C-9514-48804C547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87CFD6-C327-479B-8966-655EDCE6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833956-3788-40CD-A949-35B3C883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60267F-19BB-4FB7-8ECC-B1622E0D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9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C01DDE-2FCD-4E16-9DA6-B2CCDD05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FBBF64-3280-4B45-BF9F-B47932F61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226C75-F013-4AF5-955B-E44191FDD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FBA8-7721-4EA5-91D9-76CE5DB2A7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1A16BD-9232-405F-9959-6EC2BEBE3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440649-7334-451A-9C03-798CD2C23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4C918-B13B-44C0-A872-DDB00786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09601" y="487680"/>
            <a:ext cx="11009303" cy="731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73" y="6397719"/>
            <a:ext cx="594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C2901-FBA6-BB4C-9E37-0DE277938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1B81E20-AE36-492D-9BFA-87412B25EB15}"/>
              </a:ext>
            </a:extLst>
          </p:cNvPr>
          <p:cNvSpPr/>
          <p:nvPr userDrawn="1"/>
        </p:nvSpPr>
        <p:spPr>
          <a:xfrm rot="10800000" flipV="1">
            <a:off x="-1" y="6787537"/>
            <a:ext cx="12200079" cy="85344"/>
          </a:xfrm>
          <a:prstGeom prst="rect">
            <a:avLst/>
          </a:prstGeom>
          <a:solidFill>
            <a:srgbClr val="48D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20271CF-DB71-432C-A159-1CFF15D42FC4}"/>
              </a:ext>
            </a:extLst>
          </p:cNvPr>
          <p:cNvSpPr/>
          <p:nvPr userDrawn="1"/>
        </p:nvSpPr>
        <p:spPr>
          <a:xfrm rot="10800000" flipV="1">
            <a:off x="-10" y="6787536"/>
            <a:ext cx="1365745" cy="85344"/>
          </a:xfrm>
          <a:prstGeom prst="rect">
            <a:avLst/>
          </a:prstGeom>
          <a:solidFill>
            <a:srgbClr val="001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72D4A9D-2391-460D-80C4-977C3203B15F}"/>
              </a:ext>
            </a:extLst>
          </p:cNvPr>
          <p:cNvSpPr/>
          <p:nvPr userDrawn="1"/>
        </p:nvSpPr>
        <p:spPr>
          <a:xfrm rot="10800000" flipV="1">
            <a:off x="1365735" y="6787537"/>
            <a:ext cx="2384211" cy="85344"/>
          </a:xfrm>
          <a:prstGeom prst="rect">
            <a:avLst/>
          </a:prstGeom>
          <a:solidFill>
            <a:srgbClr val="004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1DDB40-0C3F-4C18-9B64-EC58F57ADDC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1460088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322B7DF-F045-49F9-B16B-F7C580853FD2}"/>
              </a:ext>
            </a:extLst>
          </p:cNvPr>
          <p:cNvSpPr/>
          <p:nvPr userDrawn="1"/>
        </p:nvSpPr>
        <p:spPr>
          <a:xfrm>
            <a:off x="882968" y="6450379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CenturyLink. All Rights Reserved.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0000D6-8B9A-4ABF-8785-7008B1014FC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6181344"/>
            <a:ext cx="1706880" cy="34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61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09585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43" indent="-311143" algn="l" defTabSz="609585" rtl="0" eaLnBrk="1" latinLnBrk="0" hangingPunct="1">
        <a:spcBef>
          <a:spcPct val="20000"/>
        </a:spcBef>
        <a:buClr>
          <a:srgbClr val="48D597"/>
        </a:buClr>
        <a:buFont typeface="Arial"/>
        <a:buChar char="•"/>
        <a:defRPr sz="1867" kern="1200" baseline="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585" indent="-298443" algn="l" defTabSz="609585" rtl="0" eaLnBrk="1" latinLnBrk="0" hangingPunct="1">
        <a:spcBef>
          <a:spcPct val="20000"/>
        </a:spcBef>
        <a:buClr>
          <a:srgbClr val="48D597"/>
        </a:buClr>
        <a:buSzPct val="70000"/>
        <a:buFont typeface="Arial" panose="020B0604020202020204" pitchFamily="34" charset="0"/>
        <a:buChar char="•"/>
        <a:defRPr sz="1600" kern="12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0728" indent="-311143" algn="l" defTabSz="609585" rtl="0" eaLnBrk="1" latinLnBrk="0" hangingPunct="1">
        <a:spcBef>
          <a:spcPct val="20000"/>
        </a:spcBef>
        <a:buClr>
          <a:srgbClr val="53565A"/>
        </a:buClr>
        <a:buFont typeface="Arial"/>
        <a:buChar char="•"/>
        <a:defRPr sz="1600" kern="12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19170" indent="-298443" algn="l" defTabSz="609585" rtl="0" eaLnBrk="1" latinLnBrk="0" hangingPunct="1">
        <a:spcBef>
          <a:spcPct val="20000"/>
        </a:spcBef>
        <a:buClr>
          <a:schemeClr val="bg1"/>
        </a:buClr>
        <a:buFont typeface="Arial Narrow" panose="020B0606020202030204" pitchFamily="34" charset="0"/>
        <a:buChar char="–"/>
        <a:defRPr sz="1600" kern="12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30312" indent="-311143" algn="l" defTabSz="609585" rtl="0" eaLnBrk="1" latinLnBrk="0" hangingPunct="1">
        <a:spcBef>
          <a:spcPct val="20000"/>
        </a:spcBef>
        <a:buClr>
          <a:srgbClr val="53565A"/>
        </a:buClr>
        <a:buFont typeface="Arial" panose="020B0604020202020204" pitchFamily="34" charset="0"/>
        <a:buChar char="•"/>
        <a:defRPr sz="1600" kern="12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9.svg"/><Relationship Id="rId9" Type="http://schemas.openxmlformats.org/officeDocument/2006/relationships/image" Target="../media/image14.sv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803ED0F0-FDDF-AD4E-B571-1A4D95D46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Where the work take place - A comparison with </a:t>
            </a:r>
            <a:r>
              <a:rPr lang="en-US" dirty="0" err="1"/>
              <a:t>BBT</a:t>
            </a:r>
            <a:r>
              <a:rPr lang="en-US" dirty="0"/>
              <a:t>/Net Tech and Premise Technician</a:t>
            </a:r>
          </a:p>
          <a:p>
            <a:r>
              <a:rPr lang="en-US" dirty="0"/>
              <a:t>Stephanie Miles</a:t>
            </a:r>
          </a:p>
          <a:p>
            <a:r>
              <a:rPr lang="en-US" dirty="0"/>
              <a:t>May 2021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BF1C0CA-0C32-4B48-81F9-742CD0F8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07" y="1475830"/>
            <a:ext cx="10790025" cy="1953170"/>
          </a:xfrm>
        </p:spPr>
        <p:txBody>
          <a:bodyPr/>
          <a:lstStyle/>
          <a:p>
            <a:r>
              <a:rPr lang="en-US" dirty="0"/>
              <a:t>Enhanced Premise Technician</a:t>
            </a:r>
          </a:p>
        </p:txBody>
      </p:sp>
    </p:spTree>
    <p:extLst>
      <p:ext uri="{BB962C8B-B14F-4D97-AF65-F5344CB8AC3E}">
        <p14:creationId xmlns:p14="http://schemas.microsoft.com/office/powerpoint/2010/main" val="216018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1571BC2-5D24-4B46-8A47-636264249145}"/>
              </a:ext>
            </a:extLst>
          </p:cNvPr>
          <p:cNvSpPr/>
          <p:nvPr/>
        </p:nvSpPr>
        <p:spPr>
          <a:xfrm>
            <a:off x="172722" y="6176421"/>
            <a:ext cx="11879943" cy="719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60248" y="180389"/>
            <a:ext cx="6413953" cy="6731727"/>
            <a:chOff x="2606222" y="2935741"/>
            <a:chExt cx="8845551" cy="3951287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606222" y="2935741"/>
              <a:ext cx="8845551" cy="3951287"/>
            </a:xfrm>
            <a:custGeom>
              <a:avLst/>
              <a:gdLst>
                <a:gd name="T0" fmla="*/ 2339 w 3076"/>
                <a:gd name="T1" fmla="*/ 212 h 1372"/>
                <a:gd name="T2" fmla="*/ 1696 w 3076"/>
                <a:gd name="T3" fmla="*/ 69 h 1372"/>
                <a:gd name="T4" fmla="*/ 1942 w 3076"/>
                <a:gd name="T5" fmla="*/ 0 h 1372"/>
                <a:gd name="T6" fmla="*/ 1920 w 3076"/>
                <a:gd name="T7" fmla="*/ 0 h 1372"/>
                <a:gd name="T8" fmla="*/ 1567 w 3076"/>
                <a:gd name="T9" fmla="*/ 43 h 1372"/>
                <a:gd name="T10" fmla="*/ 1835 w 3076"/>
                <a:gd name="T11" fmla="*/ 196 h 1372"/>
                <a:gd name="T12" fmla="*/ 1888 w 3076"/>
                <a:gd name="T13" fmla="*/ 574 h 1372"/>
                <a:gd name="T14" fmla="*/ 0 w 3076"/>
                <a:gd name="T15" fmla="*/ 1364 h 1372"/>
                <a:gd name="T16" fmla="*/ 0 w 3076"/>
                <a:gd name="T17" fmla="*/ 1372 h 1372"/>
                <a:gd name="T18" fmla="*/ 2499 w 3076"/>
                <a:gd name="T19" fmla="*/ 1372 h 1372"/>
                <a:gd name="T20" fmla="*/ 2832 w 3076"/>
                <a:gd name="T21" fmla="*/ 944 h 1372"/>
                <a:gd name="T22" fmla="*/ 2339 w 3076"/>
                <a:gd name="T23" fmla="*/ 212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76" h="1372">
                  <a:moveTo>
                    <a:pt x="2339" y="212"/>
                  </a:moveTo>
                  <a:cubicBezTo>
                    <a:pt x="1881" y="99"/>
                    <a:pt x="1736" y="99"/>
                    <a:pt x="1696" y="69"/>
                  </a:cubicBezTo>
                  <a:cubicBezTo>
                    <a:pt x="1661" y="43"/>
                    <a:pt x="1885" y="8"/>
                    <a:pt x="1942" y="0"/>
                  </a:cubicBezTo>
                  <a:cubicBezTo>
                    <a:pt x="1920" y="0"/>
                    <a:pt x="1920" y="0"/>
                    <a:pt x="1920" y="0"/>
                  </a:cubicBezTo>
                  <a:cubicBezTo>
                    <a:pt x="1861" y="4"/>
                    <a:pt x="1734" y="14"/>
                    <a:pt x="1567" y="43"/>
                  </a:cubicBezTo>
                  <a:cubicBezTo>
                    <a:pt x="1354" y="79"/>
                    <a:pt x="1620" y="150"/>
                    <a:pt x="1835" y="196"/>
                  </a:cubicBezTo>
                  <a:cubicBezTo>
                    <a:pt x="2050" y="243"/>
                    <a:pt x="2255" y="353"/>
                    <a:pt x="1888" y="574"/>
                  </a:cubicBezTo>
                  <a:cubicBezTo>
                    <a:pt x="996" y="1111"/>
                    <a:pt x="256" y="1307"/>
                    <a:pt x="0" y="1364"/>
                  </a:cubicBezTo>
                  <a:cubicBezTo>
                    <a:pt x="0" y="1372"/>
                    <a:pt x="0" y="1372"/>
                    <a:pt x="0" y="1372"/>
                  </a:cubicBezTo>
                  <a:cubicBezTo>
                    <a:pt x="2499" y="1372"/>
                    <a:pt x="2499" y="1372"/>
                    <a:pt x="2499" y="1372"/>
                  </a:cubicBezTo>
                  <a:cubicBezTo>
                    <a:pt x="2628" y="1226"/>
                    <a:pt x="2767" y="1050"/>
                    <a:pt x="2832" y="944"/>
                  </a:cubicBezTo>
                  <a:cubicBezTo>
                    <a:pt x="3076" y="549"/>
                    <a:pt x="2796" y="324"/>
                    <a:pt x="2339" y="21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532110" y="2935741"/>
              <a:ext cx="3271838" cy="3951287"/>
            </a:xfrm>
            <a:custGeom>
              <a:avLst/>
              <a:gdLst>
                <a:gd name="T0" fmla="*/ 1070 w 1138"/>
                <a:gd name="T1" fmla="*/ 369 h 1372"/>
                <a:gd name="T2" fmla="*/ 878 w 1138"/>
                <a:gd name="T3" fmla="*/ 253 h 1372"/>
                <a:gd name="T4" fmla="*/ 680 w 1138"/>
                <a:gd name="T5" fmla="*/ 193 h 1372"/>
                <a:gd name="T6" fmla="*/ 332 w 1138"/>
                <a:gd name="T7" fmla="*/ 117 h 1372"/>
                <a:gd name="T8" fmla="*/ 259 w 1138"/>
                <a:gd name="T9" fmla="*/ 98 h 1372"/>
                <a:gd name="T10" fmla="*/ 229 w 1138"/>
                <a:gd name="T11" fmla="*/ 82 h 1372"/>
                <a:gd name="T12" fmla="*/ 245 w 1138"/>
                <a:gd name="T13" fmla="*/ 61 h 1372"/>
                <a:gd name="T14" fmla="*/ 363 w 1138"/>
                <a:gd name="T15" fmla="*/ 30 h 1372"/>
                <a:gd name="T16" fmla="*/ 572 w 1138"/>
                <a:gd name="T17" fmla="*/ 0 h 1372"/>
                <a:gd name="T18" fmla="*/ 563 w 1138"/>
                <a:gd name="T19" fmla="*/ 0 h 1372"/>
                <a:gd name="T20" fmla="*/ 363 w 1138"/>
                <a:gd name="T21" fmla="*/ 27 h 1372"/>
                <a:gd name="T22" fmla="*/ 244 w 1138"/>
                <a:gd name="T23" fmla="*/ 58 h 1372"/>
                <a:gd name="T24" fmla="*/ 226 w 1138"/>
                <a:gd name="T25" fmla="*/ 84 h 1372"/>
                <a:gd name="T26" fmla="*/ 258 w 1138"/>
                <a:gd name="T27" fmla="*/ 101 h 1372"/>
                <a:gd name="T28" fmla="*/ 332 w 1138"/>
                <a:gd name="T29" fmla="*/ 120 h 1372"/>
                <a:gd name="T30" fmla="*/ 679 w 1138"/>
                <a:gd name="T31" fmla="*/ 198 h 1372"/>
                <a:gd name="T32" fmla="*/ 876 w 1138"/>
                <a:gd name="T33" fmla="*/ 258 h 1372"/>
                <a:gd name="T34" fmla="*/ 1065 w 1138"/>
                <a:gd name="T35" fmla="*/ 373 h 1372"/>
                <a:gd name="T36" fmla="*/ 1085 w 1138"/>
                <a:gd name="T37" fmla="*/ 592 h 1372"/>
                <a:gd name="T38" fmla="*/ 917 w 1138"/>
                <a:gd name="T39" fmla="*/ 780 h 1372"/>
                <a:gd name="T40" fmla="*/ 0 w 1138"/>
                <a:gd name="T41" fmla="*/ 1372 h 1372"/>
                <a:gd name="T42" fmla="*/ 66 w 1138"/>
                <a:gd name="T43" fmla="*/ 1372 h 1372"/>
                <a:gd name="T44" fmla="*/ 926 w 1138"/>
                <a:gd name="T45" fmla="*/ 786 h 1372"/>
                <a:gd name="T46" fmla="*/ 1090 w 1138"/>
                <a:gd name="T47" fmla="*/ 594 h 1372"/>
                <a:gd name="T48" fmla="*/ 1070 w 1138"/>
                <a:gd name="T49" fmla="*/ 369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8" h="1372">
                  <a:moveTo>
                    <a:pt x="1070" y="369"/>
                  </a:moveTo>
                  <a:cubicBezTo>
                    <a:pt x="1016" y="311"/>
                    <a:pt x="945" y="280"/>
                    <a:pt x="878" y="253"/>
                  </a:cubicBezTo>
                  <a:cubicBezTo>
                    <a:pt x="811" y="228"/>
                    <a:pt x="744" y="209"/>
                    <a:pt x="680" y="193"/>
                  </a:cubicBezTo>
                  <a:cubicBezTo>
                    <a:pt x="551" y="163"/>
                    <a:pt x="435" y="139"/>
                    <a:pt x="332" y="117"/>
                  </a:cubicBezTo>
                  <a:cubicBezTo>
                    <a:pt x="307" y="111"/>
                    <a:pt x="282" y="105"/>
                    <a:pt x="259" y="98"/>
                  </a:cubicBezTo>
                  <a:cubicBezTo>
                    <a:pt x="248" y="94"/>
                    <a:pt x="236" y="90"/>
                    <a:pt x="229" y="82"/>
                  </a:cubicBezTo>
                  <a:cubicBezTo>
                    <a:pt x="221" y="73"/>
                    <a:pt x="237" y="65"/>
                    <a:pt x="245" y="61"/>
                  </a:cubicBezTo>
                  <a:cubicBezTo>
                    <a:pt x="286" y="44"/>
                    <a:pt x="327" y="37"/>
                    <a:pt x="363" y="30"/>
                  </a:cubicBezTo>
                  <a:cubicBezTo>
                    <a:pt x="468" y="11"/>
                    <a:pt x="540" y="3"/>
                    <a:pt x="572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28" y="3"/>
                    <a:pt x="459" y="11"/>
                    <a:pt x="363" y="27"/>
                  </a:cubicBezTo>
                  <a:cubicBezTo>
                    <a:pt x="327" y="35"/>
                    <a:pt x="286" y="41"/>
                    <a:pt x="244" y="58"/>
                  </a:cubicBezTo>
                  <a:cubicBezTo>
                    <a:pt x="236" y="62"/>
                    <a:pt x="216" y="70"/>
                    <a:pt x="226" y="84"/>
                  </a:cubicBezTo>
                  <a:cubicBezTo>
                    <a:pt x="235" y="93"/>
                    <a:pt x="247" y="97"/>
                    <a:pt x="258" y="101"/>
                  </a:cubicBezTo>
                  <a:cubicBezTo>
                    <a:pt x="281" y="109"/>
                    <a:pt x="306" y="115"/>
                    <a:pt x="332" y="120"/>
                  </a:cubicBezTo>
                  <a:cubicBezTo>
                    <a:pt x="434" y="143"/>
                    <a:pt x="551" y="168"/>
                    <a:pt x="679" y="198"/>
                  </a:cubicBezTo>
                  <a:cubicBezTo>
                    <a:pt x="743" y="214"/>
                    <a:pt x="809" y="233"/>
                    <a:pt x="876" y="258"/>
                  </a:cubicBezTo>
                  <a:cubicBezTo>
                    <a:pt x="943" y="284"/>
                    <a:pt x="1013" y="316"/>
                    <a:pt x="1065" y="373"/>
                  </a:cubicBezTo>
                  <a:cubicBezTo>
                    <a:pt x="1119" y="428"/>
                    <a:pt x="1132" y="522"/>
                    <a:pt x="1085" y="592"/>
                  </a:cubicBezTo>
                  <a:cubicBezTo>
                    <a:pt x="1043" y="662"/>
                    <a:pt x="982" y="722"/>
                    <a:pt x="917" y="780"/>
                  </a:cubicBezTo>
                  <a:cubicBezTo>
                    <a:pt x="660" y="998"/>
                    <a:pt x="341" y="1188"/>
                    <a:pt x="0" y="1372"/>
                  </a:cubicBezTo>
                  <a:cubicBezTo>
                    <a:pt x="66" y="1372"/>
                    <a:pt x="66" y="1372"/>
                    <a:pt x="66" y="1372"/>
                  </a:cubicBezTo>
                  <a:cubicBezTo>
                    <a:pt x="399" y="1190"/>
                    <a:pt x="672" y="1003"/>
                    <a:pt x="926" y="786"/>
                  </a:cubicBezTo>
                  <a:cubicBezTo>
                    <a:pt x="991" y="728"/>
                    <a:pt x="1048" y="666"/>
                    <a:pt x="1090" y="594"/>
                  </a:cubicBezTo>
                  <a:cubicBezTo>
                    <a:pt x="1138" y="524"/>
                    <a:pt x="1125" y="426"/>
                    <a:pt x="1070" y="3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80324" y="660122"/>
            <a:ext cx="5220216" cy="6804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Overview </a:t>
            </a:r>
          </a:p>
        </p:txBody>
      </p:sp>
      <p:pic>
        <p:nvPicPr>
          <p:cNvPr id="5" name="Graphic 4" descr="Server outline">
            <a:extLst>
              <a:ext uri="{FF2B5EF4-FFF2-40B4-BE49-F238E27FC236}">
                <a16:creationId xmlns="" xmlns:a16="http://schemas.microsoft.com/office/drawing/2014/main" id="{990D124B-00BC-4AB2-B190-301B0AA72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68" y="5978259"/>
            <a:ext cx="914400" cy="914400"/>
          </a:xfrm>
          <a:prstGeom prst="rect">
            <a:avLst/>
          </a:prstGeom>
        </p:spPr>
      </p:pic>
      <p:pic>
        <p:nvPicPr>
          <p:cNvPr id="60" name="Graphic 59" descr="Man outline">
            <a:extLst>
              <a:ext uri="{FF2B5EF4-FFF2-40B4-BE49-F238E27FC236}">
                <a16:creationId xmlns="" xmlns:a16="http://schemas.microsoft.com/office/drawing/2014/main" id="{E13603D2-5AD8-4EB2-A580-D441250D0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8080" y="6277415"/>
            <a:ext cx="522947" cy="47621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55642" y="5640026"/>
            <a:ext cx="865695" cy="1255791"/>
            <a:chOff x="2682876" y="1790701"/>
            <a:chExt cx="514350" cy="7461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682876" y="1790701"/>
              <a:ext cx="514350" cy="746125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940051" y="1790701"/>
              <a:ext cx="257175" cy="746125"/>
            </a:xfrm>
            <a:custGeom>
              <a:avLst/>
              <a:gdLst>
                <a:gd name="T0" fmla="*/ 0 w 149"/>
                <a:gd name="T1" fmla="*/ 0 h 435"/>
                <a:gd name="T2" fmla="*/ 0 w 149"/>
                <a:gd name="T3" fmla="*/ 435 h 435"/>
                <a:gd name="T4" fmla="*/ 149 w 149"/>
                <a:gd name="T5" fmla="*/ 149 h 435"/>
                <a:gd name="T6" fmla="*/ 0 w 149"/>
                <a:gd name="T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435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149" y="268"/>
                    <a:pt x="149" y="149"/>
                  </a:cubicBezTo>
                  <a:cubicBezTo>
                    <a:pt x="149" y="67"/>
                    <a:pt x="82" y="0"/>
                    <a:pt x="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746376" y="1855788"/>
              <a:ext cx="387350" cy="382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66047" y="4321548"/>
            <a:ext cx="849992" cy="1234312"/>
            <a:chOff x="2682876" y="1790701"/>
            <a:chExt cx="514350" cy="7461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682876" y="1790701"/>
              <a:ext cx="514350" cy="746125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940051" y="1790701"/>
              <a:ext cx="257175" cy="746125"/>
            </a:xfrm>
            <a:custGeom>
              <a:avLst/>
              <a:gdLst>
                <a:gd name="T0" fmla="*/ 0 w 149"/>
                <a:gd name="T1" fmla="*/ 0 h 435"/>
                <a:gd name="T2" fmla="*/ 0 w 149"/>
                <a:gd name="T3" fmla="*/ 435 h 435"/>
                <a:gd name="T4" fmla="*/ 149 w 149"/>
                <a:gd name="T5" fmla="*/ 149 h 435"/>
                <a:gd name="T6" fmla="*/ 0 w 149"/>
                <a:gd name="T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435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149" y="268"/>
                    <a:pt x="149" y="149"/>
                  </a:cubicBezTo>
                  <a:cubicBezTo>
                    <a:pt x="149" y="67"/>
                    <a:pt x="82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746376" y="1855788"/>
              <a:ext cx="387350" cy="382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8470" y="1550409"/>
            <a:ext cx="779516" cy="1180593"/>
            <a:chOff x="2682876" y="1790701"/>
            <a:chExt cx="514350" cy="7461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682876" y="1790701"/>
              <a:ext cx="514350" cy="746125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940051" y="1790701"/>
              <a:ext cx="257175" cy="746125"/>
            </a:xfrm>
            <a:custGeom>
              <a:avLst/>
              <a:gdLst>
                <a:gd name="T0" fmla="*/ 0 w 149"/>
                <a:gd name="T1" fmla="*/ 0 h 435"/>
                <a:gd name="T2" fmla="*/ 0 w 149"/>
                <a:gd name="T3" fmla="*/ 435 h 435"/>
                <a:gd name="T4" fmla="*/ 149 w 149"/>
                <a:gd name="T5" fmla="*/ 149 h 435"/>
                <a:gd name="T6" fmla="*/ 0 w 149"/>
                <a:gd name="T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435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149" y="268"/>
                    <a:pt x="149" y="149"/>
                  </a:cubicBezTo>
                  <a:cubicBezTo>
                    <a:pt x="149" y="67"/>
                    <a:pt x="82" y="0"/>
                    <a:pt x="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746376" y="1850486"/>
              <a:ext cx="387350" cy="382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>
            <a:off x="1268341" y="6052853"/>
            <a:ext cx="932387" cy="4761"/>
          </a:xfrm>
          <a:prstGeom prst="straightConnector1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457742" y="4682563"/>
            <a:ext cx="1140351" cy="8597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592634" y="1896272"/>
            <a:ext cx="1191839" cy="17643"/>
          </a:xfrm>
          <a:prstGeom prst="straightConnector1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05173" y="5834790"/>
            <a:ext cx="756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sz="1200" b="1" dirty="0">
                <a:solidFill>
                  <a:srgbClr val="38C6F3"/>
                </a:solidFill>
                <a:latin typeface="Arial" panose="020B0604020202020204"/>
              </a:rPr>
              <a:t>Central </a:t>
            </a:r>
          </a:p>
          <a:p>
            <a:pPr algn="ctr" defTabSz="914377">
              <a:defRPr/>
            </a:pPr>
            <a:r>
              <a:rPr lang="en-US" sz="1200" b="1" dirty="0">
                <a:solidFill>
                  <a:srgbClr val="38C6F3"/>
                </a:solidFill>
                <a:latin typeface="Arial" panose="020B0604020202020204"/>
              </a:rPr>
              <a:t>Office</a:t>
            </a:r>
            <a:endParaRPr lang="id-ID" sz="1200" b="1" dirty="0">
              <a:solidFill>
                <a:srgbClr val="38C6F3"/>
              </a:solidFill>
              <a:latin typeface="Arial" panose="020B060402020202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90937" y="44688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sz="1200" b="1" dirty="0">
                <a:solidFill>
                  <a:srgbClr val="0075C9"/>
                </a:solidFill>
                <a:latin typeface="Arial" panose="020B0604020202020204"/>
              </a:rPr>
              <a:t>Cross </a:t>
            </a:r>
          </a:p>
          <a:p>
            <a:pPr algn="ctr" defTabSz="914377">
              <a:defRPr/>
            </a:pPr>
            <a:r>
              <a:rPr lang="en-US" sz="1200" b="1" dirty="0">
                <a:solidFill>
                  <a:srgbClr val="0075C9"/>
                </a:solidFill>
                <a:latin typeface="Arial" panose="020B0604020202020204"/>
              </a:rPr>
              <a:t>Connect</a:t>
            </a:r>
            <a:endParaRPr lang="id-ID" sz="1200" b="1" dirty="0">
              <a:solidFill>
                <a:srgbClr val="0075C9"/>
              </a:solidFill>
              <a:latin typeface="Arial" panose="020B060402020202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99988" y="1793802"/>
            <a:ext cx="86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 b="1" dirty="0">
                <a:solidFill>
                  <a:srgbClr val="0C9ED9"/>
                </a:solidFill>
                <a:latin typeface="Arial" panose="020B0604020202020204"/>
              </a:rPr>
              <a:t>Premise</a:t>
            </a:r>
            <a:endParaRPr lang="id-ID" sz="1200" b="1" dirty="0">
              <a:solidFill>
                <a:srgbClr val="0C9ED9"/>
              </a:solidFill>
              <a:latin typeface="Arial" panose="020B060402020202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173" y="4974174"/>
            <a:ext cx="1789475" cy="1050007"/>
          </a:xfrm>
          <a:prstGeom prst="rect">
            <a:avLst/>
          </a:prstGeom>
          <a:noFill/>
        </p:spPr>
        <p:txBody>
          <a:bodyPr wrap="square" lIns="54611" tIns="54611" rIns="54611" bIns="54611" rtlCol="0">
            <a:noAutofit/>
          </a:bodyPr>
          <a:lstStyle/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Jumper work at CO</a:t>
            </a:r>
          </a:p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Cable repair/splicing</a:t>
            </a:r>
          </a:p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Replace bad sections</a:t>
            </a:r>
          </a:p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Remove Bridge Tap</a:t>
            </a:r>
          </a:p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Fiber Splicing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87969" y="1233684"/>
            <a:ext cx="1958507" cy="1045013"/>
          </a:xfrm>
          <a:prstGeom prst="rect">
            <a:avLst/>
          </a:prstGeom>
          <a:noFill/>
        </p:spPr>
        <p:txBody>
          <a:bodyPr wrap="square" lIns="54611" tIns="54611" rIns="54611" bIns="54611" rtlCol="0">
            <a:noAutofit/>
          </a:bodyPr>
          <a:lstStyle/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Complete inside wiring</a:t>
            </a:r>
          </a:p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Jack work</a:t>
            </a:r>
          </a:p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Install Modem/ONT/CPE</a:t>
            </a:r>
          </a:p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Perform Test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559876" y="2857739"/>
            <a:ext cx="849992" cy="1216667"/>
            <a:chOff x="2682876" y="1790701"/>
            <a:chExt cx="514350" cy="7461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682876" y="1790701"/>
              <a:ext cx="514350" cy="746125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940051" y="1790701"/>
              <a:ext cx="257175" cy="746125"/>
            </a:xfrm>
            <a:custGeom>
              <a:avLst/>
              <a:gdLst>
                <a:gd name="T0" fmla="*/ 0 w 149"/>
                <a:gd name="T1" fmla="*/ 0 h 435"/>
                <a:gd name="T2" fmla="*/ 0 w 149"/>
                <a:gd name="T3" fmla="*/ 435 h 435"/>
                <a:gd name="T4" fmla="*/ 149 w 149"/>
                <a:gd name="T5" fmla="*/ 149 h 435"/>
                <a:gd name="T6" fmla="*/ 0 w 149"/>
                <a:gd name="T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435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149" y="268"/>
                    <a:pt x="149" y="149"/>
                  </a:cubicBezTo>
                  <a:cubicBezTo>
                    <a:pt x="149" y="67"/>
                    <a:pt x="82" y="0"/>
                    <a:pt x="0" y="0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746376" y="1855788"/>
              <a:ext cx="387350" cy="382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 flipV="1">
            <a:off x="3411324" y="3216639"/>
            <a:ext cx="1180597" cy="188"/>
          </a:xfrm>
          <a:prstGeom prst="straightConnector1">
            <a:avLst/>
          </a:prstGeom>
          <a:ln w="19050">
            <a:solidFill>
              <a:srgbClr val="742F0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707380" y="3101829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sz="1200" b="1" dirty="0">
                <a:solidFill>
                  <a:srgbClr val="04183B"/>
                </a:solidFill>
                <a:latin typeface="Arial" panose="020B0604020202020204"/>
              </a:rPr>
              <a:t>Drop</a:t>
            </a:r>
            <a:endParaRPr lang="id-ID" sz="1200" b="1" dirty="0">
              <a:solidFill>
                <a:srgbClr val="04183B"/>
              </a:solidFill>
              <a:latin typeface="Arial" panose="020B060402020202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05671" y="2463301"/>
            <a:ext cx="2948211" cy="1103760"/>
          </a:xfrm>
          <a:prstGeom prst="rect">
            <a:avLst/>
          </a:prstGeom>
          <a:noFill/>
        </p:spPr>
        <p:txBody>
          <a:bodyPr wrap="square" lIns="54611" tIns="54611" rIns="54611" bIns="54611" rtlCol="0">
            <a:noAutofit/>
          </a:bodyPr>
          <a:lstStyle/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Hang/Install drop wire from connection point to house</a:t>
            </a:r>
          </a:p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Install NID, Slack Box, Splitter, etc. </a:t>
            </a:r>
          </a:p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Perform Test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42688" y="4163489"/>
            <a:ext cx="2247091" cy="914400"/>
          </a:xfrm>
          <a:prstGeom prst="rect">
            <a:avLst/>
          </a:prstGeom>
          <a:noFill/>
        </p:spPr>
        <p:txBody>
          <a:bodyPr wrap="square" lIns="54611" tIns="54611" rIns="54611" bIns="54611" rtlCol="0">
            <a:noAutofit/>
          </a:bodyPr>
          <a:lstStyle/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Punch down at cross connect</a:t>
            </a:r>
          </a:p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Cut to clear</a:t>
            </a:r>
          </a:p>
          <a:p>
            <a:r>
              <a:rPr lang="en-US" sz="1200" dirty="0">
                <a:solidFill>
                  <a:srgbClr val="083076"/>
                </a:solidFill>
                <a:latin typeface="Arial" panose="020B0604020202020204"/>
              </a:rPr>
              <a:t>Perform Test</a:t>
            </a:r>
          </a:p>
        </p:txBody>
      </p:sp>
      <p:pic>
        <p:nvPicPr>
          <p:cNvPr id="26" name="Graphic 25" descr="Suburban scene outline">
            <a:extLst>
              <a:ext uri="{FF2B5EF4-FFF2-40B4-BE49-F238E27FC236}">
                <a16:creationId xmlns="" xmlns:a16="http://schemas.microsoft.com/office/drawing/2014/main" id="{D62A943B-5395-4552-B67D-12F67DCD1C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3087" y="226651"/>
            <a:ext cx="914400" cy="914400"/>
          </a:xfrm>
          <a:prstGeom prst="rect">
            <a:avLst/>
          </a:prstGeom>
        </p:spPr>
      </p:pic>
      <p:pic>
        <p:nvPicPr>
          <p:cNvPr id="29" name="Graphic 28" descr="Man outline">
            <a:extLst>
              <a:ext uri="{FF2B5EF4-FFF2-40B4-BE49-F238E27FC236}">
                <a16:creationId xmlns="" xmlns:a16="http://schemas.microsoft.com/office/drawing/2014/main" id="{038DA6DB-FF96-4395-B785-6B3E877E7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81780" y="2401974"/>
            <a:ext cx="522947" cy="476215"/>
          </a:xfrm>
          <a:prstGeom prst="rect">
            <a:avLst/>
          </a:prstGeom>
        </p:spPr>
      </p:pic>
      <p:pic>
        <p:nvPicPr>
          <p:cNvPr id="58" name="Graphic 57" descr="Man outline">
            <a:extLst>
              <a:ext uri="{FF2B5EF4-FFF2-40B4-BE49-F238E27FC236}">
                <a16:creationId xmlns="" xmlns:a16="http://schemas.microsoft.com/office/drawing/2014/main" id="{9DA37096-5995-45DC-BF6A-27093B9C5E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9211" y="3766687"/>
            <a:ext cx="522947" cy="476215"/>
          </a:xfrm>
          <a:prstGeom prst="rect">
            <a:avLst/>
          </a:prstGeom>
        </p:spPr>
      </p:pic>
      <p:pic>
        <p:nvPicPr>
          <p:cNvPr id="59" name="Graphic 58" descr="Man outline">
            <a:extLst>
              <a:ext uri="{FF2B5EF4-FFF2-40B4-BE49-F238E27FC236}">
                <a16:creationId xmlns="" xmlns:a16="http://schemas.microsoft.com/office/drawing/2014/main" id="{B5BB05A0-5B4F-402C-851C-7A47613E3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5381" y="5269866"/>
            <a:ext cx="522947" cy="476215"/>
          </a:xfrm>
          <a:prstGeom prst="rect">
            <a:avLst/>
          </a:prstGeom>
        </p:spPr>
      </p:pic>
      <p:pic>
        <p:nvPicPr>
          <p:cNvPr id="61" name="Graphic 60" descr="Man outline">
            <a:extLst>
              <a:ext uri="{FF2B5EF4-FFF2-40B4-BE49-F238E27FC236}">
                <a16:creationId xmlns="" xmlns:a16="http://schemas.microsoft.com/office/drawing/2014/main" id="{2BD3CB22-9202-4962-877A-36F8F56243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9496" y="2756039"/>
            <a:ext cx="522947" cy="476215"/>
          </a:xfrm>
          <a:prstGeom prst="rect">
            <a:avLst/>
          </a:prstGeom>
        </p:spPr>
      </p:pic>
      <p:pic>
        <p:nvPicPr>
          <p:cNvPr id="62" name="Graphic 61" descr="Man outline">
            <a:extLst>
              <a:ext uri="{FF2B5EF4-FFF2-40B4-BE49-F238E27FC236}">
                <a16:creationId xmlns="" xmlns:a16="http://schemas.microsoft.com/office/drawing/2014/main" id="{18B01282-38B0-4EE2-AD53-F8275CBB4E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30460" y="4113951"/>
            <a:ext cx="522947" cy="476215"/>
          </a:xfrm>
          <a:prstGeom prst="rect">
            <a:avLst/>
          </a:prstGeom>
        </p:spPr>
      </p:pic>
      <p:pic>
        <p:nvPicPr>
          <p:cNvPr id="63" name="Graphic 62" descr="Man outline">
            <a:extLst>
              <a:ext uri="{FF2B5EF4-FFF2-40B4-BE49-F238E27FC236}">
                <a16:creationId xmlns="" xmlns:a16="http://schemas.microsoft.com/office/drawing/2014/main" id="{7FA69D4A-0D78-461D-8167-AE03BC66A2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41835" y="5584547"/>
            <a:ext cx="522947" cy="476215"/>
          </a:xfrm>
          <a:prstGeom prst="rect">
            <a:avLst/>
          </a:prstGeom>
        </p:spPr>
      </p:pic>
      <p:pic>
        <p:nvPicPr>
          <p:cNvPr id="64" name="Graphic 63" descr="Man outline">
            <a:extLst>
              <a:ext uri="{FF2B5EF4-FFF2-40B4-BE49-F238E27FC236}">
                <a16:creationId xmlns="" xmlns:a16="http://schemas.microsoft.com/office/drawing/2014/main" id="{8B6F30BD-F4DD-4E87-84EF-7709EA4124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9691" y="2401974"/>
            <a:ext cx="522947" cy="4762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0C925CD-7A42-401C-8025-88FA72D454E6}"/>
              </a:ext>
            </a:extLst>
          </p:cNvPr>
          <p:cNvSpPr txBox="1"/>
          <p:nvPr/>
        </p:nvSpPr>
        <p:spPr>
          <a:xfrm>
            <a:off x="8083604" y="5409561"/>
            <a:ext cx="3801035" cy="1690487"/>
          </a:xfrm>
          <a:prstGeom prst="rect">
            <a:avLst/>
          </a:prstGeom>
        </p:spPr>
        <p:txBody>
          <a:bodyPr vert="horz" wrap="square" lIns="121920" tIns="60960" rIns="121920" bIns="60960" rtlCol="0" anchor="b">
            <a:noAutofit/>
          </a:bodyPr>
          <a:lstStyle/>
          <a:p>
            <a:pPr algn="l"/>
            <a:endParaRPr lang="en-US" sz="2400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0D48AFCF-BC50-4098-B444-699225D79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72448"/>
              </p:ext>
            </p:extLst>
          </p:nvPr>
        </p:nvGraphicFramePr>
        <p:xfrm>
          <a:off x="6876497" y="2705378"/>
          <a:ext cx="3532138" cy="3380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753">
                  <a:extLst>
                    <a:ext uri="{9D8B030D-6E8A-4147-A177-3AD203B41FA5}">
                      <a16:colId xmlns="" xmlns:a16="http://schemas.microsoft.com/office/drawing/2014/main" val="1318783726"/>
                    </a:ext>
                  </a:extLst>
                </a:gridCol>
                <a:gridCol w="688132">
                  <a:extLst>
                    <a:ext uri="{9D8B030D-6E8A-4147-A177-3AD203B41FA5}">
                      <a16:colId xmlns="" xmlns:a16="http://schemas.microsoft.com/office/drawing/2014/main" val="2867989945"/>
                    </a:ext>
                  </a:extLst>
                </a:gridCol>
                <a:gridCol w="1547253">
                  <a:extLst>
                    <a:ext uri="{9D8B030D-6E8A-4147-A177-3AD203B41FA5}">
                      <a16:colId xmlns="" xmlns:a16="http://schemas.microsoft.com/office/drawing/2014/main" val="420065286"/>
                    </a:ext>
                  </a:extLst>
                </a:gridCol>
              </a:tblGrid>
              <a:tr h="2576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Title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Icon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Scope of Work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2750085"/>
                  </a:ext>
                </a:extLst>
              </a:tr>
              <a:tr h="800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Current Install &amp; Repair Tech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CO into customer’s premise – Wage Scale 2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3976319"/>
                  </a:ext>
                </a:extLst>
              </a:tr>
              <a:tr h="10732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Existing Premise Tech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Inside customer’s premise only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2361802"/>
                  </a:ext>
                </a:extLst>
              </a:tr>
              <a:tr h="10716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New Enhanced Premise Tech 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Cross Connect into customer’s premise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911939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CEA6A48-C082-4C23-9D0F-613390F12168}"/>
              </a:ext>
            </a:extLst>
          </p:cNvPr>
          <p:cNvGrpSpPr/>
          <p:nvPr/>
        </p:nvGrpSpPr>
        <p:grpSpPr>
          <a:xfrm>
            <a:off x="8209443" y="3239075"/>
            <a:ext cx="565491" cy="2225965"/>
            <a:chOff x="6019275" y="2575719"/>
            <a:chExt cx="424118" cy="1669474"/>
          </a:xfrm>
        </p:grpSpPr>
        <p:pic>
          <p:nvPicPr>
            <p:cNvPr id="75" name="Graphic 74" descr="Man outline">
              <a:extLst>
                <a:ext uri="{FF2B5EF4-FFF2-40B4-BE49-F238E27FC236}">
                  <a16:creationId xmlns="" xmlns:a16="http://schemas.microsoft.com/office/drawing/2014/main" id="{C1DE44DA-9F0C-46CA-92D5-C177FA479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51183" y="3891566"/>
              <a:ext cx="392210" cy="353627"/>
            </a:xfrm>
            <a:prstGeom prst="rect">
              <a:avLst/>
            </a:prstGeom>
          </p:spPr>
        </p:pic>
        <p:pic>
          <p:nvPicPr>
            <p:cNvPr id="76" name="Graphic 75" descr="Man outline">
              <a:extLst>
                <a:ext uri="{FF2B5EF4-FFF2-40B4-BE49-F238E27FC236}">
                  <a16:creationId xmlns="" xmlns:a16="http://schemas.microsoft.com/office/drawing/2014/main" id="{2C3DAC71-C996-4A2A-BB97-55BA02579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29470" y="2575719"/>
              <a:ext cx="392210" cy="298024"/>
            </a:xfrm>
            <a:prstGeom prst="rect">
              <a:avLst/>
            </a:prstGeom>
          </p:spPr>
        </p:pic>
        <p:pic>
          <p:nvPicPr>
            <p:cNvPr id="77" name="Graphic 76" descr="Man outline">
              <a:extLst>
                <a:ext uri="{FF2B5EF4-FFF2-40B4-BE49-F238E27FC236}">
                  <a16:creationId xmlns="" xmlns:a16="http://schemas.microsoft.com/office/drawing/2014/main" id="{6BD05231-0D82-4BB8-A6DF-A17268F8F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19275" y="3171091"/>
              <a:ext cx="392210" cy="357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369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23E106-71CC-4F3E-8015-59657E74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7"/>
            <a:ext cx="10515600" cy="6627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Where Work Gets Done </a:t>
            </a:r>
            <a:endParaRPr lang="en-US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9F829CED-FFBF-4CF3-9F3D-1B05F31EF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767796"/>
              </p:ext>
            </p:extLst>
          </p:nvPr>
        </p:nvGraphicFramePr>
        <p:xfrm>
          <a:off x="155945" y="908867"/>
          <a:ext cx="1188011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3181">
                  <a:extLst>
                    <a:ext uri="{9D8B030D-6E8A-4147-A177-3AD203B41FA5}">
                      <a16:colId xmlns="" xmlns:a16="http://schemas.microsoft.com/office/drawing/2014/main" val="3754630089"/>
                    </a:ext>
                  </a:extLst>
                </a:gridCol>
                <a:gridCol w="2636873">
                  <a:extLst>
                    <a:ext uri="{9D8B030D-6E8A-4147-A177-3AD203B41FA5}">
                      <a16:colId xmlns="" xmlns:a16="http://schemas.microsoft.com/office/drawing/2014/main" val="511413381"/>
                    </a:ext>
                  </a:extLst>
                </a:gridCol>
                <a:gridCol w="2970028">
                  <a:extLst>
                    <a:ext uri="{9D8B030D-6E8A-4147-A177-3AD203B41FA5}">
                      <a16:colId xmlns="" xmlns:a16="http://schemas.microsoft.com/office/drawing/2014/main" val="1105812966"/>
                    </a:ext>
                  </a:extLst>
                </a:gridCol>
                <a:gridCol w="2970028">
                  <a:extLst>
                    <a:ext uri="{9D8B030D-6E8A-4147-A177-3AD203B41FA5}">
                      <a16:colId xmlns="" xmlns:a16="http://schemas.microsoft.com/office/drawing/2014/main" val="1246252067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Central Office to Cross Connect and F2 Splicing/Rehab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Cross Connect to Drop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Drop to Premise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Inside/Outside Premise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5067217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Card replacement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 Routines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Jumper work at 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Cable repair/splicing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Replace bad sections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Remove Bridge Tap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Fiber Splicing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Punch down at cross connect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Cut to clear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Perform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Hang/Install drop wire from connection point to house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Install NID, Slack Box, Splitter, etc.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Perform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Complete inside wiring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Complete Jack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Install Modem/ONT/CPE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Perform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98578469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="" xmlns:a16="http://schemas.microsoft.com/office/drawing/2014/main" id="{F84B450A-DE09-4A48-9821-FA58B61C3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287383"/>
              </p:ext>
            </p:extLst>
          </p:nvPr>
        </p:nvGraphicFramePr>
        <p:xfrm>
          <a:off x="334618" y="3721911"/>
          <a:ext cx="1144625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147">
                  <a:extLst>
                    <a:ext uri="{9D8B030D-6E8A-4147-A177-3AD203B41FA5}">
                      <a16:colId xmlns="" xmlns:a16="http://schemas.microsoft.com/office/drawing/2014/main" val="430502615"/>
                    </a:ext>
                  </a:extLst>
                </a:gridCol>
                <a:gridCol w="2669184">
                  <a:extLst>
                    <a:ext uri="{9D8B030D-6E8A-4147-A177-3AD203B41FA5}">
                      <a16:colId xmlns="" xmlns:a16="http://schemas.microsoft.com/office/drawing/2014/main" val="3754630089"/>
                    </a:ext>
                  </a:extLst>
                </a:gridCol>
                <a:gridCol w="2077559">
                  <a:extLst>
                    <a:ext uri="{9D8B030D-6E8A-4147-A177-3AD203B41FA5}">
                      <a16:colId xmlns="" xmlns:a16="http://schemas.microsoft.com/office/drawing/2014/main" val="511413381"/>
                    </a:ext>
                  </a:extLst>
                </a:gridCol>
                <a:gridCol w="2160113">
                  <a:extLst>
                    <a:ext uri="{9D8B030D-6E8A-4147-A177-3AD203B41FA5}">
                      <a16:colId xmlns="" xmlns:a16="http://schemas.microsoft.com/office/drawing/2014/main" val="1105812966"/>
                    </a:ext>
                  </a:extLst>
                </a:gridCol>
                <a:gridCol w="1938255">
                  <a:extLst>
                    <a:ext uri="{9D8B030D-6E8A-4147-A177-3AD203B41FA5}">
                      <a16:colId xmlns="" xmlns:a16="http://schemas.microsoft.com/office/drawing/2014/main" val="124625206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Tech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Central Office to Cross Connect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Cross Connect to Drop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Drop to Premise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Inside/Outside Premise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506721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/>
                        <a:t>Current I&amp;R Tech – Network/BBT Tech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Included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Included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Included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Included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857846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/>
                        <a:t>“New” Tech 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Not Included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Included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Included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Included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94876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F5824B-7080-4A70-940A-2F742DB8C5BB}"/>
              </a:ext>
            </a:extLst>
          </p:cNvPr>
          <p:cNvSpPr txBox="1"/>
          <p:nvPr/>
        </p:nvSpPr>
        <p:spPr>
          <a:xfrm>
            <a:off x="334618" y="433789"/>
            <a:ext cx="360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Type of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0DB36C-2221-4476-BCC3-6EDB0DFBF1A8}"/>
              </a:ext>
            </a:extLst>
          </p:cNvPr>
          <p:cNvSpPr txBox="1"/>
          <p:nvPr/>
        </p:nvSpPr>
        <p:spPr>
          <a:xfrm>
            <a:off x="221203" y="3371640"/>
            <a:ext cx="514018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Work performed by Title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="" xmlns:a16="http://schemas.microsoft.com/office/drawing/2014/main" id="{33FEC29D-8444-480D-8591-2DE5B61D8EB1}"/>
              </a:ext>
            </a:extLst>
          </p:cNvPr>
          <p:cNvSpPr/>
          <p:nvPr/>
        </p:nvSpPr>
        <p:spPr>
          <a:xfrm rot="16200000">
            <a:off x="8563996" y="2947165"/>
            <a:ext cx="259345" cy="5968563"/>
          </a:xfrm>
          <a:prstGeom prst="leftBrace">
            <a:avLst>
              <a:gd name="adj1" fmla="val 8333"/>
              <a:gd name="adj2" fmla="val 4952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9A607A-7264-4FC7-A90F-DADF7C542BE4}"/>
              </a:ext>
            </a:extLst>
          </p:cNvPr>
          <p:cNvSpPr txBox="1"/>
          <p:nvPr/>
        </p:nvSpPr>
        <p:spPr>
          <a:xfrm>
            <a:off x="5709387" y="6261361"/>
            <a:ext cx="578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60 to 70% of I&amp;R work performed here</a:t>
            </a:r>
          </a:p>
        </p:txBody>
      </p:sp>
    </p:spTree>
    <p:extLst>
      <p:ext uri="{BB962C8B-B14F-4D97-AF65-F5344CB8AC3E}">
        <p14:creationId xmlns:p14="http://schemas.microsoft.com/office/powerpoint/2010/main" val="9126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nturyLink Business Template_16x9">
  <a:themeElements>
    <a:clrScheme name="Centurylink18">
      <a:dk1>
        <a:srgbClr val="53565A"/>
      </a:dk1>
      <a:lt1>
        <a:srgbClr val="48D597"/>
      </a:lt1>
      <a:dk2>
        <a:srgbClr val="000000"/>
      </a:dk2>
      <a:lt2>
        <a:srgbClr val="FFFFFF"/>
      </a:lt2>
      <a:accent1>
        <a:srgbClr val="53565A"/>
      </a:accent1>
      <a:accent2>
        <a:srgbClr val="0047BB"/>
      </a:accent2>
      <a:accent3>
        <a:srgbClr val="48D597"/>
      </a:accent3>
      <a:accent4>
        <a:srgbClr val="001E60"/>
      </a:accent4>
      <a:accent5>
        <a:srgbClr val="007A33"/>
      </a:accent5>
      <a:accent6>
        <a:srgbClr val="BFBF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.potx" id="{215BF520-A63B-41AB-AB42-E77D296ABB3F}" vid="{6204CE34-7B52-47E8-9A7F-F333A5A97E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253</Words>
  <Application>Microsoft Office PowerPoint</Application>
  <PresentationFormat>Widescreen</PresentationFormat>
  <Paragraphs>85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Arial Narrow</vt:lpstr>
      <vt:lpstr>Calibri</vt:lpstr>
      <vt:lpstr>Calibri Light</vt:lpstr>
      <vt:lpstr>Times New Roman</vt:lpstr>
      <vt:lpstr>Office Theme</vt:lpstr>
      <vt:lpstr>CenturyLink Business Template_16x9</vt:lpstr>
      <vt:lpstr>Enhanced Premise Technician</vt:lpstr>
      <vt:lpstr>Overview </vt:lpstr>
      <vt:lpstr>Where Work Gets Done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Miles, Stephanie (Labor)</dc:creator>
  <cp:lastModifiedBy>Christy Kuehn</cp:lastModifiedBy>
  <cp:revision>4</cp:revision>
  <cp:lastPrinted>2021-05-21T14:27:56Z</cp:lastPrinted>
  <dcterms:created xsi:type="dcterms:W3CDTF">2021-05-06T20:00:42Z</dcterms:created>
  <dcterms:modified xsi:type="dcterms:W3CDTF">2021-11-22T17:16:22Z</dcterms:modified>
</cp:coreProperties>
</file>